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13"/>
  </p:notesMasterIdLst>
  <p:sldIdLst>
    <p:sldId id="257" r:id="rId3"/>
    <p:sldId id="258" r:id="rId4"/>
    <p:sldId id="259" r:id="rId5"/>
    <p:sldId id="261" r:id="rId6"/>
    <p:sldId id="262" r:id="rId7"/>
    <p:sldId id="263" r:id="rId8"/>
    <p:sldId id="264" r:id="rId9"/>
    <p:sldId id="278" r:id="rId10"/>
    <p:sldId id="265" r:id="rId11"/>
    <p:sldId id="267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540"/>
    <a:srgbClr val="325279"/>
    <a:srgbClr val="FFFFFF"/>
    <a:srgbClr val="0A2345"/>
    <a:srgbClr val="329E47"/>
    <a:srgbClr val="2E50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5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4" name="Shape 2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pertina">
    <p:bg>
      <p:bgPr>
        <a:solidFill>
          <a:srgbClr val="51A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1941" y="790029"/>
            <a:ext cx="11410059" cy="7494217"/>
          </a:xfrm>
          <a:prstGeom prst="rect">
            <a:avLst/>
          </a:prstGeom>
          <a:solidFill>
            <a:srgbClr val="FFFFFF"/>
          </a:solidFill>
        </p:spPr>
        <p:txBody>
          <a:bodyPr lIns="71436" tIns="71436" rIns="71436" bIns="71436" anchor="ctr"/>
          <a:lstStyle>
            <a:lvl1pPr marL="63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1pPr>
            <a:lvl2pPr marL="1270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2pPr>
            <a:lvl3pPr marL="190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3pPr>
            <a:lvl4pPr marL="2540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4pPr>
            <a:lvl5pPr marL="317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Immagine"/>
          <p:cNvSpPr>
            <a:spLocks noGrp="1"/>
          </p:cNvSpPr>
          <p:nvPr>
            <p:ph type="pic" sz="quarter" idx="22"/>
          </p:nvPr>
        </p:nvSpPr>
        <p:spPr>
          <a:xfrm>
            <a:off x="23240510" y="12928600"/>
            <a:ext cx="356581" cy="355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" name="A brand new Customer Experience"/>
          <p:cNvSpPr txBox="1">
            <a:spLocks noGrp="1"/>
          </p:cNvSpPr>
          <p:nvPr>
            <p:ph type="body" sz="quarter" idx="23"/>
          </p:nvPr>
        </p:nvSpPr>
        <p:spPr>
          <a:xfrm>
            <a:off x="1474126" y="2342619"/>
            <a:ext cx="10105337" cy="3738273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spcBef>
                <a:spcPts val="1200"/>
              </a:spcBef>
              <a:buSzTx/>
              <a:buNone/>
              <a:defRPr baseline="-625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" name="May 2018"/>
          <p:cNvSpPr txBox="1">
            <a:spLocks noGrp="1"/>
          </p:cNvSpPr>
          <p:nvPr>
            <p:ph type="body" sz="quarter" idx="24"/>
          </p:nvPr>
        </p:nvSpPr>
        <p:spPr>
          <a:xfrm>
            <a:off x="1474126" y="6885310"/>
            <a:ext cx="9804401" cy="41910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lnSpc>
                <a:spcPct val="120000"/>
              </a:lnSpc>
              <a:spcBef>
                <a:spcPts val="1200"/>
              </a:spcBef>
              <a:buSzTx/>
              <a:buNone/>
              <a:defRPr sz="2500" baseline="-11998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Cliente"/>
          <p:cNvSpPr txBox="1">
            <a:spLocks noGrp="1"/>
          </p:cNvSpPr>
          <p:nvPr>
            <p:ph type="body" sz="quarter" idx="25"/>
          </p:nvPr>
        </p:nvSpPr>
        <p:spPr>
          <a:xfrm>
            <a:off x="1468965" y="1739826"/>
            <a:ext cx="1068073" cy="41910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lnSpc>
                <a:spcPct val="120000"/>
              </a:lnSpc>
              <a:spcBef>
                <a:spcPts val="1200"/>
              </a:spcBef>
              <a:buSzTx/>
              <a:buNone/>
              <a:defRPr sz="2500" baseline="-11998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" name="Immagine"/>
          <p:cNvSpPr>
            <a:spLocks noGrp="1"/>
          </p:cNvSpPr>
          <p:nvPr>
            <p:ph type="pic" sz="quarter" idx="26"/>
          </p:nvPr>
        </p:nvSpPr>
        <p:spPr>
          <a:xfrm>
            <a:off x="783808" y="12788503"/>
            <a:ext cx="1397015" cy="279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Rettangolo"/>
          <p:cNvSpPr>
            <a:spLocks noGrp="1"/>
          </p:cNvSpPr>
          <p:nvPr>
            <p:ph type="body" sz="quarter" idx="27"/>
          </p:nvPr>
        </p:nvSpPr>
        <p:spPr>
          <a:xfrm>
            <a:off x="781941" y="8220746"/>
            <a:ext cx="11410059" cy="63502"/>
          </a:xfrm>
          <a:prstGeom prst="rect">
            <a:avLst/>
          </a:prstGeom>
          <a:solidFill>
            <a:srgbClr val="000000"/>
          </a:solidFill>
        </p:spPr>
        <p:txBody>
          <a:bodyPr lIns="71436" tIns="71436" rIns="71436" bIns="71436" anchor="ctr"/>
          <a:lstStyle/>
          <a:p>
            <a:pPr marL="254000" indent="-254000" defTabSz="233679">
              <a:lnSpc>
                <a:spcPct val="160000"/>
              </a:lnSpc>
              <a:spcBef>
                <a:spcPts val="0"/>
              </a:spcBef>
              <a:buSzPct val="125000"/>
              <a:defRPr sz="2080" spc="-40">
                <a:latin typeface="Suisse Int'l"/>
                <a:ea typeface="Suisse Int'l"/>
                <a:cs typeface="Suisse Int'l"/>
                <a:sym typeface="Suisse Int'l"/>
              </a:defRPr>
            </a:pPr>
            <a:endParaRPr/>
          </a:p>
        </p:txBody>
      </p:sp>
      <p:sp>
        <p:nvSpPr>
          <p:cNvPr id="173" name="Immagine"/>
          <p:cNvSpPr>
            <a:spLocks noGrp="1"/>
          </p:cNvSpPr>
          <p:nvPr>
            <p:ph type="pic" sz="quarter" idx="28"/>
          </p:nvPr>
        </p:nvSpPr>
        <p:spPr>
          <a:xfrm>
            <a:off x="21983287" y="12736876"/>
            <a:ext cx="1007682" cy="10076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3070" y="13001625"/>
            <a:ext cx="381533" cy="530986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l">
              <a:lnSpc>
                <a:spcPct val="90000"/>
              </a:lnSpc>
              <a:defRPr sz="2400" baseline="-12500">
                <a:solidFill>
                  <a:srgbClr val="92929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8923" y="12844915"/>
            <a:ext cx="617003" cy="793376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>
              <a:lnSpc>
                <a:spcPct val="90000"/>
              </a:lnSpc>
              <a:defRPr sz="4200" baseline="-7285">
                <a:solidFill>
                  <a:srgbClr val="013B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1" name="Immagine 7" descr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27" y="12617490"/>
            <a:ext cx="10436561" cy="762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5335" y="12632266"/>
            <a:ext cx="1701473" cy="7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anchor="b"/>
          <a:lstStyle>
            <a:lvl1pPr algn="ctr" defTabSz="2438336">
              <a:defRPr sz="12000" spc="-170"/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7"/>
          </a:xfrm>
          <a:prstGeom prst="rect">
            <a:avLst/>
          </a:prstGeom>
        </p:spPr>
        <p:txBody>
          <a:bodyPr/>
          <a:lstStyle>
            <a:lvl1pPr marL="0" indent="0" algn="ctr" defTabSz="2438336">
              <a:spcBef>
                <a:spcPts val="4400"/>
              </a:spcBef>
              <a:buSzTx/>
              <a:buNone/>
            </a:lvl1pPr>
            <a:lvl2pPr marL="0" indent="0" algn="ctr" defTabSz="2438336">
              <a:spcBef>
                <a:spcPts val="4400"/>
              </a:spcBef>
              <a:buSzTx/>
              <a:buNone/>
            </a:lvl2pPr>
            <a:lvl3pPr marL="0" indent="0" algn="ctr" defTabSz="2438336">
              <a:spcBef>
                <a:spcPts val="4400"/>
              </a:spcBef>
              <a:buSzTx/>
              <a:buNone/>
            </a:lvl3pPr>
            <a:lvl4pPr marL="0" indent="0" algn="ctr" defTabSz="2438336">
              <a:spcBef>
                <a:spcPts val="4400"/>
              </a:spcBef>
              <a:buSzTx/>
              <a:buNone/>
            </a:lvl4pPr>
            <a:lvl5pPr marL="0" indent="0" algn="ctr" defTabSz="2438336">
              <a:spcBef>
                <a:spcPts val="440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1001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ctr" defTabSz="1828800">
              <a:lnSpc>
                <a:spcPct val="90000"/>
              </a:lnSpc>
              <a:defRPr sz="120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7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ctr" defTabSz="1828800">
              <a:lnSpc>
                <a:spcPct val="90000"/>
              </a:lnSpc>
              <a:defRPr sz="120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9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62" y="12835874"/>
            <a:ext cx="504540" cy="483902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9735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05178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00166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34262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293628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011752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96404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40726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07962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84914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31865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444600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96607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7855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43642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pertina">
    <p:bg>
      <p:bgPr>
        <a:solidFill>
          <a:srgbClr val="51A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1941" y="790029"/>
            <a:ext cx="11410059" cy="7494217"/>
          </a:xfrm>
          <a:prstGeom prst="rect">
            <a:avLst/>
          </a:prstGeom>
          <a:solidFill>
            <a:srgbClr val="FFFFFF"/>
          </a:solidFill>
        </p:spPr>
        <p:txBody>
          <a:bodyPr lIns="71436" tIns="71436" rIns="71436" bIns="71436" anchor="ctr"/>
          <a:lstStyle>
            <a:lvl1pPr marL="63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1pPr>
            <a:lvl2pPr marL="1270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2pPr>
            <a:lvl3pPr marL="190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3pPr>
            <a:lvl4pPr marL="2540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4pPr>
            <a:lvl5pPr marL="317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Immagine"/>
          <p:cNvSpPr>
            <a:spLocks noGrp="1"/>
          </p:cNvSpPr>
          <p:nvPr>
            <p:ph type="pic" sz="quarter" idx="22"/>
          </p:nvPr>
        </p:nvSpPr>
        <p:spPr>
          <a:xfrm>
            <a:off x="23240510" y="12928600"/>
            <a:ext cx="356581" cy="355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A brand new Customer Experience"/>
          <p:cNvSpPr txBox="1">
            <a:spLocks noGrp="1"/>
          </p:cNvSpPr>
          <p:nvPr>
            <p:ph type="body" sz="quarter" idx="23"/>
          </p:nvPr>
        </p:nvSpPr>
        <p:spPr>
          <a:xfrm>
            <a:off x="1474126" y="2342619"/>
            <a:ext cx="10105337" cy="3738273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spcBef>
                <a:spcPts val="1200"/>
              </a:spcBef>
              <a:buSzTx/>
              <a:buNone/>
              <a:defRPr sz="3200" baseline="2500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" name="May 2018"/>
          <p:cNvSpPr txBox="1">
            <a:spLocks noGrp="1"/>
          </p:cNvSpPr>
          <p:nvPr>
            <p:ph type="body" sz="quarter" idx="24"/>
          </p:nvPr>
        </p:nvSpPr>
        <p:spPr>
          <a:xfrm>
            <a:off x="1474126" y="6853560"/>
            <a:ext cx="9804401" cy="48260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lnSpc>
                <a:spcPct val="120000"/>
              </a:lnSpc>
              <a:spcBef>
                <a:spcPts val="1200"/>
              </a:spcBef>
              <a:buSzTx/>
              <a:buNone/>
              <a:defRPr sz="2500" baseline="31999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" name="Cliente"/>
          <p:cNvSpPr txBox="1">
            <a:spLocks noGrp="1"/>
          </p:cNvSpPr>
          <p:nvPr>
            <p:ph type="body" sz="quarter" idx="25"/>
          </p:nvPr>
        </p:nvSpPr>
        <p:spPr>
          <a:xfrm>
            <a:off x="1468965" y="1708076"/>
            <a:ext cx="1068073" cy="48260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lnSpc>
                <a:spcPct val="120000"/>
              </a:lnSpc>
              <a:spcBef>
                <a:spcPts val="1200"/>
              </a:spcBef>
              <a:buSzTx/>
              <a:buNone/>
              <a:defRPr sz="2500" baseline="31999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Immagine"/>
          <p:cNvSpPr>
            <a:spLocks noGrp="1"/>
          </p:cNvSpPr>
          <p:nvPr>
            <p:ph type="pic" sz="quarter" idx="26"/>
          </p:nvPr>
        </p:nvSpPr>
        <p:spPr>
          <a:xfrm>
            <a:off x="783808" y="12788503"/>
            <a:ext cx="1397015" cy="279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6" name="Rettangolo"/>
          <p:cNvSpPr>
            <a:spLocks noGrp="1"/>
          </p:cNvSpPr>
          <p:nvPr>
            <p:ph type="body" sz="quarter" idx="27"/>
          </p:nvPr>
        </p:nvSpPr>
        <p:spPr>
          <a:xfrm>
            <a:off x="781941" y="8220746"/>
            <a:ext cx="11410059" cy="63502"/>
          </a:xfrm>
          <a:prstGeom prst="rect">
            <a:avLst/>
          </a:prstGeom>
          <a:solidFill>
            <a:srgbClr val="000000"/>
          </a:solidFill>
        </p:spPr>
        <p:txBody>
          <a:bodyPr lIns="71436" tIns="71436" rIns="71436" bIns="71436" anchor="ctr"/>
          <a:lstStyle/>
          <a:p>
            <a:pPr marL="254000" indent="-254000" defTabSz="233679">
              <a:lnSpc>
                <a:spcPct val="160000"/>
              </a:lnSpc>
              <a:spcBef>
                <a:spcPts val="0"/>
              </a:spcBef>
              <a:buSzPct val="125000"/>
              <a:defRPr sz="2080" spc="-40">
                <a:latin typeface="Suisse Int'l"/>
                <a:ea typeface="Suisse Int'l"/>
                <a:cs typeface="Suisse Int'l"/>
                <a:sym typeface="Suisse Int'l"/>
              </a:defRPr>
            </a:pPr>
            <a:endParaRPr/>
          </a:p>
        </p:txBody>
      </p:sp>
      <p:sp>
        <p:nvSpPr>
          <p:cNvPr id="157" name="Immagine"/>
          <p:cNvSpPr>
            <a:spLocks noGrp="1"/>
          </p:cNvSpPr>
          <p:nvPr>
            <p:ph type="pic" sz="quarter" idx="28"/>
          </p:nvPr>
        </p:nvSpPr>
        <p:spPr>
          <a:xfrm>
            <a:off x="21983287" y="12736876"/>
            <a:ext cx="1007682" cy="10076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3070" y="13001625"/>
            <a:ext cx="381533" cy="660017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l">
              <a:lnSpc>
                <a:spcPts val="4400"/>
              </a:lnSpc>
              <a:defRPr sz="2400" baseline="33333">
                <a:solidFill>
                  <a:srgbClr val="92929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25913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pertina">
    <p:bg>
      <p:bgPr>
        <a:solidFill>
          <a:srgbClr val="51A7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mmagine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81941" y="790029"/>
            <a:ext cx="11410059" cy="7494217"/>
          </a:xfrm>
          <a:prstGeom prst="rect">
            <a:avLst/>
          </a:prstGeom>
          <a:solidFill>
            <a:srgbClr val="FFFFFF"/>
          </a:solidFill>
        </p:spPr>
        <p:txBody>
          <a:bodyPr lIns="71436" tIns="71436" rIns="71436" bIns="71436" anchor="ctr"/>
          <a:lstStyle>
            <a:lvl1pPr marL="63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1pPr>
            <a:lvl2pPr marL="1270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2pPr>
            <a:lvl3pPr marL="190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3pPr>
            <a:lvl4pPr marL="2540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4pPr>
            <a:lvl5pPr marL="3175000" indent="-635000" defTabSz="584200">
              <a:lnSpc>
                <a:spcPct val="160000"/>
              </a:lnSpc>
              <a:spcBef>
                <a:spcPts val="0"/>
              </a:spcBef>
              <a:buSzPct val="125000"/>
              <a:defRPr sz="5200" spc="-52">
                <a:latin typeface="Suisse Int'l"/>
                <a:ea typeface="Suisse Int'l"/>
                <a:cs typeface="Suisse Int'l"/>
                <a:sym typeface="Suisse Int'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Immagine"/>
          <p:cNvSpPr>
            <a:spLocks noGrp="1"/>
          </p:cNvSpPr>
          <p:nvPr>
            <p:ph type="pic" sz="quarter" idx="22"/>
          </p:nvPr>
        </p:nvSpPr>
        <p:spPr>
          <a:xfrm>
            <a:off x="23240510" y="12928600"/>
            <a:ext cx="356581" cy="355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" name="A brand new Customer Experience"/>
          <p:cNvSpPr txBox="1">
            <a:spLocks noGrp="1"/>
          </p:cNvSpPr>
          <p:nvPr>
            <p:ph type="body" sz="quarter" idx="23"/>
          </p:nvPr>
        </p:nvSpPr>
        <p:spPr>
          <a:xfrm>
            <a:off x="1474126" y="2342619"/>
            <a:ext cx="10105337" cy="3738273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spcBef>
                <a:spcPts val="1200"/>
              </a:spcBef>
              <a:buSzTx/>
              <a:buNone/>
              <a:defRPr baseline="-6250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9" name="May 2018"/>
          <p:cNvSpPr txBox="1">
            <a:spLocks noGrp="1"/>
          </p:cNvSpPr>
          <p:nvPr>
            <p:ph type="body" sz="quarter" idx="24"/>
          </p:nvPr>
        </p:nvSpPr>
        <p:spPr>
          <a:xfrm>
            <a:off x="1474126" y="6885310"/>
            <a:ext cx="9804401" cy="41910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lnSpc>
                <a:spcPct val="120000"/>
              </a:lnSpc>
              <a:spcBef>
                <a:spcPts val="1200"/>
              </a:spcBef>
              <a:buSzTx/>
              <a:buNone/>
              <a:defRPr sz="2500" baseline="-11998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0" name="Cliente"/>
          <p:cNvSpPr txBox="1">
            <a:spLocks noGrp="1"/>
          </p:cNvSpPr>
          <p:nvPr>
            <p:ph type="body" sz="quarter" idx="25"/>
          </p:nvPr>
        </p:nvSpPr>
        <p:spPr>
          <a:xfrm>
            <a:off x="1468965" y="1739826"/>
            <a:ext cx="1068073" cy="419102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indent="0" defTabSz="584200">
              <a:lnSpc>
                <a:spcPct val="120000"/>
              </a:lnSpc>
              <a:spcBef>
                <a:spcPts val="1200"/>
              </a:spcBef>
              <a:buSzTx/>
              <a:buNone/>
              <a:defRPr sz="2500" baseline="-11998">
                <a:solidFill>
                  <a:srgbClr val="92929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" name="Immagine"/>
          <p:cNvSpPr>
            <a:spLocks noGrp="1"/>
          </p:cNvSpPr>
          <p:nvPr>
            <p:ph type="pic" sz="quarter" idx="26"/>
          </p:nvPr>
        </p:nvSpPr>
        <p:spPr>
          <a:xfrm>
            <a:off x="783808" y="12788503"/>
            <a:ext cx="1397015" cy="279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2" name="Rettangolo"/>
          <p:cNvSpPr>
            <a:spLocks noGrp="1"/>
          </p:cNvSpPr>
          <p:nvPr>
            <p:ph type="body" sz="quarter" idx="27"/>
          </p:nvPr>
        </p:nvSpPr>
        <p:spPr>
          <a:xfrm>
            <a:off x="781941" y="8220746"/>
            <a:ext cx="11410059" cy="63502"/>
          </a:xfrm>
          <a:prstGeom prst="rect">
            <a:avLst/>
          </a:prstGeom>
          <a:solidFill>
            <a:srgbClr val="000000"/>
          </a:solidFill>
        </p:spPr>
        <p:txBody>
          <a:bodyPr lIns="71436" tIns="71436" rIns="71436" bIns="71436" anchor="ctr"/>
          <a:lstStyle/>
          <a:p>
            <a:pPr marL="254000" indent="-254000" defTabSz="233679">
              <a:lnSpc>
                <a:spcPct val="160000"/>
              </a:lnSpc>
              <a:spcBef>
                <a:spcPts val="0"/>
              </a:spcBef>
              <a:buSzPct val="125000"/>
              <a:defRPr sz="2080" spc="-40">
                <a:latin typeface="Suisse Int'l"/>
                <a:ea typeface="Suisse Int'l"/>
                <a:cs typeface="Suisse Int'l"/>
                <a:sym typeface="Suisse Int'l"/>
              </a:defRPr>
            </a:pPr>
            <a:endParaRPr/>
          </a:p>
        </p:txBody>
      </p:sp>
      <p:sp>
        <p:nvSpPr>
          <p:cNvPr id="173" name="Immagine"/>
          <p:cNvSpPr>
            <a:spLocks noGrp="1"/>
          </p:cNvSpPr>
          <p:nvPr>
            <p:ph type="pic" sz="quarter" idx="28"/>
          </p:nvPr>
        </p:nvSpPr>
        <p:spPr>
          <a:xfrm>
            <a:off x="21983287" y="12736876"/>
            <a:ext cx="1007682" cy="10076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83070" y="13001625"/>
            <a:ext cx="381533" cy="530986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l">
              <a:lnSpc>
                <a:spcPct val="90000"/>
              </a:lnSpc>
              <a:defRPr sz="2400" baseline="-12500">
                <a:solidFill>
                  <a:srgbClr val="929292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96213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54282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08923" y="12844915"/>
            <a:ext cx="617003" cy="793376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>
              <a:lnSpc>
                <a:spcPct val="90000"/>
              </a:lnSpc>
              <a:defRPr sz="4200" baseline="-7285">
                <a:solidFill>
                  <a:srgbClr val="013B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1" name="Immagine 7" descr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927" y="12617490"/>
            <a:ext cx="10436561" cy="762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5335" y="12632266"/>
            <a:ext cx="1701473" cy="7620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9422569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anchor="b"/>
          <a:lstStyle>
            <a:lvl1pPr algn="ctr" defTabSz="2438336">
              <a:defRPr sz="12000" spc="-170"/>
            </a:lvl1pPr>
          </a:lstStyle>
          <a:p>
            <a:r>
              <a:t>Title Text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7"/>
          </a:xfrm>
          <a:prstGeom prst="rect">
            <a:avLst/>
          </a:prstGeom>
        </p:spPr>
        <p:txBody>
          <a:bodyPr/>
          <a:lstStyle>
            <a:lvl1pPr marL="0" indent="0" algn="ctr" defTabSz="2438336">
              <a:spcBef>
                <a:spcPts val="4400"/>
              </a:spcBef>
              <a:buSzTx/>
              <a:buNone/>
            </a:lvl1pPr>
            <a:lvl2pPr marL="0" indent="0" algn="ctr" defTabSz="2438336">
              <a:spcBef>
                <a:spcPts val="4400"/>
              </a:spcBef>
              <a:buSzTx/>
              <a:buNone/>
            </a:lvl2pPr>
            <a:lvl3pPr marL="0" indent="0" algn="ctr" defTabSz="2438336">
              <a:spcBef>
                <a:spcPts val="4400"/>
              </a:spcBef>
              <a:buSzTx/>
              <a:buNone/>
            </a:lvl3pPr>
            <a:lvl4pPr marL="0" indent="0" algn="ctr" defTabSz="2438336">
              <a:spcBef>
                <a:spcPts val="4400"/>
              </a:spcBef>
              <a:buSzTx/>
              <a:buNone/>
            </a:lvl4pPr>
            <a:lvl5pPr marL="0" indent="0" algn="ctr" defTabSz="2438336">
              <a:spcBef>
                <a:spcPts val="440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1001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40601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lIns="91437" tIns="91437" rIns="91437" bIns="91437" anchor="b"/>
          <a:lstStyle>
            <a:lvl1pPr algn="ctr" defTabSz="1828800">
              <a:lnSpc>
                <a:spcPct val="90000"/>
              </a:lnSpc>
              <a:defRPr sz="120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7"/>
          </a:xfrm>
          <a:prstGeom prst="rect">
            <a:avLst/>
          </a:prstGeom>
        </p:spPr>
        <p:txBody>
          <a:bodyPr lIns="91437" tIns="91437" rIns="91437" bIns="91437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6" y="12835872"/>
            <a:ext cx="504544" cy="483906"/>
          </a:xfrm>
          <a:prstGeom prst="rect">
            <a:avLst/>
          </a:prstGeom>
        </p:spPr>
        <p:txBody>
          <a:bodyPr lIns="91437" tIns="91437" rIns="91437" bIns="91437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858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4"/>
            <a:ext cx="18288000" cy="4775202"/>
          </a:xfrm>
          <a:prstGeom prst="rect">
            <a:avLst/>
          </a:prstGeom>
        </p:spPr>
        <p:txBody>
          <a:bodyPr lIns="91436" tIns="91436" rIns="91436" bIns="91436" anchor="b"/>
          <a:lstStyle>
            <a:lvl1pPr algn="ctr" defTabSz="1828800">
              <a:lnSpc>
                <a:spcPct val="90000"/>
              </a:lnSpc>
              <a:defRPr sz="120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4"/>
            <a:ext cx="18288000" cy="3311529"/>
          </a:xfrm>
          <a:prstGeom prst="rect">
            <a:avLst/>
          </a:prstGeom>
        </p:spPr>
        <p:txBody>
          <a:bodyPr lIns="91436" tIns="91436" rIns="91436" bIns="91436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62" y="12835874"/>
            <a:ext cx="504540" cy="483902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9212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1828800">
              <a:lnSpc>
                <a:spcPct val="90000"/>
              </a:lnSpc>
              <a:defRPr sz="120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5116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 Text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0" cy="4775202"/>
          </a:xfrm>
          <a:prstGeom prst="rect">
            <a:avLst/>
          </a:prstGeom>
        </p:spPr>
        <p:txBody>
          <a:bodyPr lIns="91438" tIns="91438" rIns="91438" bIns="91438" anchor="b"/>
          <a:lstStyle>
            <a:lvl1pPr algn="ctr" defTabSz="1828800">
              <a:lnSpc>
                <a:spcPct val="90000"/>
              </a:lnSpc>
              <a:defRPr sz="12000" b="0" spc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8" tIns="91438" rIns="91438" bIns="91438"/>
          <a:lstStyle>
            <a:lvl1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828800">
              <a:spcBef>
                <a:spcPts val="2000"/>
              </a:spcBef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4" y="12835871"/>
            <a:ext cx="504546" cy="483908"/>
          </a:xfrm>
          <a:prstGeom prst="rect">
            <a:avLst/>
          </a:prstGeom>
        </p:spPr>
        <p:txBody>
          <a:bodyPr lIns="91438" tIns="91438" rIns="91438" bIns="91438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07750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7" r:id="rId17"/>
    <p:sldLayoutId id="2147483668" r:id="rId18"/>
    <p:sldLayoutId id="2147483669" r:id="rId19"/>
    <p:sldLayoutId id="2147483670" r:id="rId20"/>
    <p:sldLayoutId id="2147483671" r:id="rId21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61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 1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1625600">
              <a:defRPr sz="6400">
                <a:solidFill>
                  <a:srgbClr val="003B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257" name="johnson-wang-4flhKx1sUdE-unsplash.jpg" descr="johnson-wang-4flhKx1sUdE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70" y="230338"/>
            <a:ext cx="19878929" cy="1325532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Rettangolo"/>
          <p:cNvSpPr/>
          <p:nvPr/>
        </p:nvSpPr>
        <p:spPr>
          <a:xfrm flipH="1">
            <a:off x="-4" y="-1"/>
            <a:ext cx="10087828" cy="13716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</a:gra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825501">
              <a:defRPr sz="1000">
                <a:solidFill>
                  <a:srgbClr val="1E1E1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9" name="01.…"/>
          <p:cNvSpPr txBox="1"/>
          <p:nvPr/>
        </p:nvSpPr>
        <p:spPr>
          <a:xfrm>
            <a:off x="3492474" y="5576904"/>
            <a:ext cx="15673520" cy="21086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ts val="4200"/>
              </a:lnSpc>
              <a:defRPr baseline="32499">
                <a:solidFill>
                  <a:srgbClr val="A9A9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01.</a:t>
            </a:r>
            <a:endParaRPr sz="6400" dirty="0"/>
          </a:p>
          <a:p>
            <a:pPr algn="l" defTabSz="584200">
              <a:lnSpc>
                <a:spcPct val="70000"/>
              </a:lnSpc>
              <a:defRPr sz="12800" b="1" cap="all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Představení</a:t>
            </a:r>
            <a:endParaRPr dirty="0"/>
          </a:p>
        </p:txBody>
      </p:sp>
      <p:pic>
        <p:nvPicPr>
          <p:cNvPr id="260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479" y="612804"/>
            <a:ext cx="2848770" cy="93040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Context, trends &amp; opportunities"/>
          <p:cNvSpPr txBox="1"/>
          <p:nvPr/>
        </p:nvSpPr>
        <p:spPr>
          <a:xfrm>
            <a:off x="3559604" y="7673713"/>
            <a:ext cx="1767481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90000"/>
              </a:lnSpc>
              <a:defRPr cap="all" spc="6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CREDIT PASSPORT 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549" y="12626778"/>
            <a:ext cx="1701801" cy="76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magine" descr="Immagine"/>
          <p:cNvPicPr>
            <a:picLocks noChangeAspect="1"/>
          </p:cNvPicPr>
          <p:nvPr/>
        </p:nvPicPr>
        <p:blipFill>
          <a:blip r:embed="rId2"/>
          <a:srcRect l="1827" t="13420" r="17078" b="73552"/>
          <a:stretch>
            <a:fillRect/>
          </a:stretch>
        </p:blipFill>
        <p:spPr>
          <a:xfrm>
            <a:off x="-48807" y="-25400"/>
            <a:ext cx="24481614" cy="2275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1998" y="12626979"/>
            <a:ext cx="1700903" cy="7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The market environment  is changing like never before"/>
          <p:cNvSpPr txBox="1"/>
          <p:nvPr/>
        </p:nvSpPr>
        <p:spPr>
          <a:xfrm>
            <a:off x="786282" y="433213"/>
            <a:ext cx="14828856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584200">
              <a:lnSpc>
                <a:spcPct val="90000"/>
              </a:lnSpc>
              <a:spcBef>
                <a:spcPts val="2400"/>
              </a:spcBef>
              <a:defRPr sz="5600" b="1">
                <a:solidFill>
                  <a:srgbClr val="15151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CreditPassport</a:t>
            </a:r>
            <a:r>
              <a:rPr lang="cs-CZ" dirty="0"/>
              <a:t>®</a:t>
            </a:r>
            <a:r>
              <a:rPr dirty="0"/>
              <a:t> - </a:t>
            </a:r>
            <a:r>
              <a:rPr lang="cs-CZ" dirty="0"/>
              <a:t>Podoba</a:t>
            </a:r>
            <a:r>
              <a:rPr dirty="0"/>
              <a:t> report</a:t>
            </a:r>
            <a:r>
              <a:rPr lang="cs-CZ" dirty="0"/>
              <a:t>u</a:t>
            </a:r>
            <a:br>
              <a:rPr dirty="0"/>
            </a:br>
            <a:r>
              <a:rPr lang="cs-CZ" sz="2400" dirty="0"/>
              <a:t>Dostupné pro export jako vizualizovaný </a:t>
            </a:r>
            <a:r>
              <a:rPr sz="2400" dirty="0"/>
              <a:t>pdf </a:t>
            </a:r>
            <a:r>
              <a:rPr lang="cs-CZ" sz="2400" dirty="0"/>
              <a:t>report nebo</a:t>
            </a:r>
            <a:r>
              <a:rPr sz="2400" dirty="0"/>
              <a:t> </a:t>
            </a:r>
            <a:r>
              <a:rPr lang="cs-CZ" sz="2400" dirty="0"/>
              <a:t>strukturovaně jako</a:t>
            </a:r>
            <a:r>
              <a:rPr sz="2400" dirty="0"/>
              <a:t> </a:t>
            </a:r>
            <a:r>
              <a:rPr lang="cs-CZ" sz="2400" dirty="0"/>
              <a:t>datový soubor </a:t>
            </a:r>
            <a:r>
              <a:rPr sz="2400" dirty="0"/>
              <a:t>JSON</a:t>
            </a:r>
          </a:p>
        </p:txBody>
      </p:sp>
      <p:sp>
        <p:nvSpPr>
          <p:cNvPr id="404" name="Crif Digital | Who we are"/>
          <p:cNvSpPr txBox="1"/>
          <p:nvPr/>
        </p:nvSpPr>
        <p:spPr>
          <a:xfrm>
            <a:off x="1199077" y="12926316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Private &amp; Confidential - not to be shared with any 3rd party</a:t>
            </a:r>
          </a:p>
        </p:txBody>
      </p:sp>
      <p:pic>
        <p:nvPicPr>
          <p:cNvPr id="405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988" y="2675495"/>
            <a:ext cx="3671052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406" name="TextBox 116"/>
          <p:cNvSpPr txBox="1"/>
          <p:nvPr/>
        </p:nvSpPr>
        <p:spPr>
          <a:xfrm>
            <a:off x="14062907" y="4954909"/>
            <a:ext cx="5474050" cy="7294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/>
          <a:p>
            <a:pPr algn="l" defTabSz="1828800">
              <a:defRPr sz="2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Vlastnosti</a:t>
            </a:r>
            <a:r>
              <a:rPr dirty="0"/>
              <a:t>:</a:t>
            </a:r>
            <a:br>
              <a:rPr dirty="0"/>
            </a:br>
            <a:r>
              <a:rPr b="0" dirty="0"/>
              <a:t>Credit Passport score, </a:t>
            </a:r>
            <a:r>
              <a:rPr lang="cs-CZ" b="0" dirty="0"/>
              <a:t>vč.</a:t>
            </a:r>
            <a:r>
              <a:rPr b="0" dirty="0"/>
              <a:t>. PD a map</a:t>
            </a:r>
            <a:r>
              <a:rPr lang="cs-CZ" b="0" dirty="0"/>
              <a:t>ování</a:t>
            </a:r>
            <a:r>
              <a:rPr b="0" dirty="0"/>
              <a:t>.</a:t>
            </a:r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D</a:t>
            </a:r>
            <a:r>
              <a:rPr dirty="0" err="1"/>
              <a:t>etai</a:t>
            </a:r>
            <a:r>
              <a:rPr lang="cs-CZ" dirty="0" err="1"/>
              <a:t>ly</a:t>
            </a:r>
            <a:r>
              <a:rPr lang="cs-CZ" dirty="0"/>
              <a:t> subjektu </a:t>
            </a:r>
            <a:r>
              <a:rPr dirty="0"/>
              <a:t>(Reg</a:t>
            </a:r>
            <a:r>
              <a:rPr lang="cs-CZ" dirty="0" err="1"/>
              <a:t>istrace</a:t>
            </a:r>
            <a:r>
              <a:rPr dirty="0"/>
              <a:t> / </a:t>
            </a:r>
            <a:r>
              <a:rPr lang="cs-CZ" dirty="0"/>
              <a:t>Věk</a:t>
            </a:r>
            <a:r>
              <a:rPr dirty="0"/>
              <a:t> / </a:t>
            </a:r>
            <a:r>
              <a:rPr lang="cs-CZ" dirty="0"/>
              <a:t>Identifikace (IČ, DIČ, LEI apod.)</a:t>
            </a:r>
            <a:r>
              <a:rPr dirty="0"/>
              <a:t> / </a:t>
            </a:r>
            <a:r>
              <a:rPr lang="cs-CZ" dirty="0"/>
              <a:t>Organizační struktura</a:t>
            </a:r>
            <a:r>
              <a:rPr dirty="0"/>
              <a:t> /</a:t>
            </a:r>
            <a:r>
              <a:rPr lang="cs-CZ" dirty="0"/>
              <a:t> další detaily firmy z public zdrojů)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QR </a:t>
            </a:r>
            <a:r>
              <a:rPr lang="cs-CZ" dirty="0"/>
              <a:t>kód</a:t>
            </a:r>
            <a:r>
              <a:rPr dirty="0"/>
              <a:t> </a:t>
            </a:r>
            <a:r>
              <a:rPr lang="cs-CZ" dirty="0"/>
              <a:t>–</a:t>
            </a:r>
            <a:r>
              <a:rPr dirty="0"/>
              <a:t> </a:t>
            </a:r>
            <a:r>
              <a:rPr lang="cs-CZ" dirty="0"/>
              <a:t>s odkazem stránku ověření platnosti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Partner logo</a:t>
            </a:r>
            <a:r>
              <a:rPr lang="cs-CZ" dirty="0"/>
              <a:t> a detaily v případě co-</a:t>
            </a:r>
            <a:r>
              <a:rPr lang="cs-CZ" dirty="0" err="1"/>
              <a:t>brand</a:t>
            </a:r>
            <a:r>
              <a:rPr lang="cs-CZ" dirty="0"/>
              <a:t> reportů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Zůstatky za 12-</a:t>
            </a:r>
            <a:r>
              <a:rPr dirty="0"/>
              <a:t>24 </a:t>
            </a:r>
            <a:r>
              <a:rPr lang="cs-CZ" dirty="0"/>
              <a:t>měsíců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Trend příjmů a výdajů za 12-</a:t>
            </a:r>
            <a:r>
              <a:rPr dirty="0"/>
              <a:t>24 m</a:t>
            </a:r>
            <a:r>
              <a:rPr lang="cs-CZ" dirty="0" err="1"/>
              <a:t>ěsíců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Jednotlivé komponenty ovlivňující výsledné skóre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Drivery b</a:t>
            </a:r>
            <a:r>
              <a:rPr dirty="0" err="1"/>
              <a:t>ehavior</a:t>
            </a:r>
            <a:r>
              <a:rPr lang="cs-CZ" dirty="0"/>
              <a:t>á</a:t>
            </a:r>
            <a:r>
              <a:rPr dirty="0"/>
              <a:t>l</a:t>
            </a:r>
            <a:r>
              <a:rPr lang="cs-CZ" dirty="0" err="1"/>
              <a:t>ního</a:t>
            </a:r>
            <a:r>
              <a:rPr lang="cs-CZ" dirty="0"/>
              <a:t> </a:t>
            </a:r>
            <a:r>
              <a:rPr dirty="0"/>
              <a:t>s</a:t>
            </a:r>
            <a:r>
              <a:rPr lang="cs-CZ" dirty="0" err="1"/>
              <a:t>kór</a:t>
            </a:r>
            <a:r>
              <a:rPr dirty="0"/>
              <a:t>e</a:t>
            </a:r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Relativní příspěvky behaviorálního skóre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Relativní příspěvky finančního skóre </a:t>
            </a:r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Vstupní data finančního skóre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Sumarizace kategorií vstupních dat</a:t>
            </a: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KPI v rámci jednotlivých kategorií</a:t>
            </a:r>
            <a:r>
              <a:rPr dirty="0"/>
              <a:t>*</a:t>
            </a:r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Bank</a:t>
            </a:r>
            <a:r>
              <a:rPr lang="cs-CZ" dirty="0" err="1"/>
              <a:t>ovní</a:t>
            </a:r>
            <a:r>
              <a:rPr lang="cs-CZ" dirty="0"/>
              <a:t> výpisy</a:t>
            </a:r>
            <a:r>
              <a:rPr dirty="0"/>
              <a:t> (</a:t>
            </a:r>
            <a:r>
              <a:rPr lang="cs-CZ" dirty="0"/>
              <a:t>vložené nebo jako samostatný dokumenty</a:t>
            </a:r>
            <a:r>
              <a:rPr dirty="0"/>
              <a:t>)</a:t>
            </a:r>
          </a:p>
        </p:txBody>
      </p:sp>
      <p:pic>
        <p:nvPicPr>
          <p:cNvPr id="407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021" y="10138574"/>
            <a:ext cx="601907" cy="156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334" y="2841148"/>
            <a:ext cx="3678302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409" name="Picture 8" descr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9565" y="3053117"/>
            <a:ext cx="3658174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410" name="Picture 10" descr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4072" y="3339724"/>
            <a:ext cx="3673727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411" name="Picture 7" descr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281" y="7091274"/>
            <a:ext cx="3653639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412" name="Picture 9" descr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9269" y="7330046"/>
            <a:ext cx="3655541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413" name="Picture 30" descr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53216" y="8885272"/>
            <a:ext cx="3154953" cy="1154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Picture 11" descr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9831" y="7616652"/>
            <a:ext cx="3675615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415" name="Picture 12" descr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0592" y="7866490"/>
            <a:ext cx="3677491" cy="5190995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416" name="Rectangle 15"/>
          <p:cNvSpPr/>
          <p:nvPr/>
        </p:nvSpPr>
        <p:spPr>
          <a:xfrm>
            <a:off x="11759310" y="12450070"/>
            <a:ext cx="613617" cy="91441"/>
          </a:xfrm>
          <a:prstGeom prst="rect">
            <a:avLst/>
          </a:prstGeom>
          <a:solidFill>
            <a:srgbClr val="F2F0F0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17" name="TextBox 31"/>
          <p:cNvSpPr txBox="1"/>
          <p:nvPr/>
        </p:nvSpPr>
        <p:spPr>
          <a:xfrm>
            <a:off x="11780152" y="12382542"/>
            <a:ext cx="687007" cy="26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91437" tIns="91437" rIns="91437" bIns="91437">
            <a:spAutoFit/>
          </a:bodyPr>
          <a:lstStyle>
            <a:lvl1pPr algn="l" defTabSz="1828800">
              <a:defRPr sz="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PARTNER LOGO</a:t>
            </a:r>
          </a:p>
        </p:txBody>
      </p:sp>
      <p:sp>
        <p:nvSpPr>
          <p:cNvPr id="418" name="Full printable Credit Passport® Report – containing the essential account overview and Credit Passport score, plus underlying drivers for the behavioural and (if required) financial aspects, as well as categorisation summary and KPIs*"/>
          <p:cNvSpPr txBox="1"/>
          <p:nvPr/>
        </p:nvSpPr>
        <p:spPr>
          <a:xfrm>
            <a:off x="14107449" y="2343128"/>
            <a:ext cx="9948305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1828800"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Úplný report </a:t>
            </a:r>
            <a:r>
              <a:rPr lang="cs-CZ" dirty="0" err="1"/>
              <a:t>Credit</a:t>
            </a:r>
            <a:r>
              <a:rPr lang="cs-CZ" dirty="0"/>
              <a:t> </a:t>
            </a:r>
            <a:r>
              <a:rPr lang="cs-CZ" dirty="0" err="1"/>
              <a:t>Passport</a:t>
            </a:r>
            <a:r>
              <a:rPr lang="cs-CZ" dirty="0"/>
              <a:t>® pro tisk nebo sdílení obsahující základní přehled účtu(ů), dosažené skóre </a:t>
            </a:r>
            <a:r>
              <a:rPr lang="cs-CZ" dirty="0" err="1"/>
              <a:t>Credit</a:t>
            </a:r>
            <a:r>
              <a:rPr lang="cs-CZ" dirty="0"/>
              <a:t> </a:t>
            </a:r>
            <a:r>
              <a:rPr lang="cs-CZ" dirty="0" err="1"/>
              <a:t>Passport</a:t>
            </a:r>
            <a:r>
              <a:rPr lang="cs-CZ" dirty="0"/>
              <a:t>, plus základní faktory ovlivňující behaviorální a (pokud je to požadováno) finanční aspekty hodnoceného subjektu, stejně jako souhrn kategorizace zdrojů příjmů a výdajů, celkové cashflow vč. trendů a vybraná KPI*</a:t>
            </a:r>
            <a:endParaRPr dirty="0"/>
          </a:p>
        </p:txBody>
      </p:sp>
      <p:sp>
        <p:nvSpPr>
          <p:cNvPr id="419" name="KPI’s Examples:…"/>
          <p:cNvSpPr txBox="1"/>
          <p:nvPr/>
        </p:nvSpPr>
        <p:spPr>
          <a:xfrm>
            <a:off x="19472585" y="5031043"/>
            <a:ext cx="4704466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1828800">
              <a:defRPr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b="1" dirty="0"/>
              <a:t>Ukázka </a:t>
            </a:r>
            <a:r>
              <a:rPr b="1" dirty="0"/>
              <a:t>KPI:</a:t>
            </a:r>
          </a:p>
          <a:p>
            <a:pPr algn="l" defTabSz="1828800">
              <a:defRPr sz="22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Opakované měsíční výdaje (mandatorní)</a:t>
            </a:r>
            <a:endParaRPr dirty="0"/>
          </a:p>
          <a:p>
            <a:pPr algn="l" defTabSz="1828800">
              <a:defRPr sz="22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Opakované měsíční příjmy vč. míry stability</a:t>
            </a:r>
            <a:endParaRPr dirty="0"/>
          </a:p>
          <a:p>
            <a:pPr algn="l" defTabSz="1828800">
              <a:defRPr sz="22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Hlavní nebo dílčí kategorie příjmů a výdajů</a:t>
            </a:r>
            <a:endParaRPr dirty="0"/>
          </a:p>
          <a:p>
            <a:pPr algn="l" defTabSz="1828800">
              <a:defRPr sz="22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Platby úvěrů a dalších finančních služeb</a:t>
            </a:r>
            <a:endParaRPr dirty="0"/>
          </a:p>
          <a:p>
            <a:pPr algn="l" defTabSz="1828800">
              <a:defRPr sz="22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Rizikové faktory</a:t>
            </a:r>
            <a:endParaRPr dirty="0"/>
          </a:p>
          <a:p>
            <a:pPr algn="l" defTabSz="1828800">
              <a:defRPr sz="220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+</a:t>
            </a:r>
            <a:r>
              <a:rPr lang="cs-CZ" dirty="0"/>
              <a:t> a mnohem víc … na vyžádání plný katalog KPI</a:t>
            </a:r>
            <a:endParaRPr dirty="0"/>
          </a:p>
        </p:txBody>
      </p:sp>
      <p:pic>
        <p:nvPicPr>
          <p:cNvPr id="420" name="Picture 14" descr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97479" y="612804"/>
            <a:ext cx="2848770" cy="930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Image" descr="Image"/>
          <p:cNvPicPr>
            <a:picLocks noChangeAspect="1"/>
          </p:cNvPicPr>
          <p:nvPr/>
        </p:nvPicPr>
        <p:blipFill>
          <a:blip r:embed="rId2"/>
          <a:srcRect l="36291" r="11640" b="771"/>
          <a:stretch>
            <a:fillRect/>
          </a:stretch>
        </p:blipFill>
        <p:spPr>
          <a:xfrm>
            <a:off x="10068512" y="-27369"/>
            <a:ext cx="14329167" cy="13770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65" y="1176882"/>
            <a:ext cx="4873338" cy="124987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A new financial model open, modular &amp; data driven"/>
          <p:cNvSpPr txBox="1"/>
          <p:nvPr/>
        </p:nvSpPr>
        <p:spPr>
          <a:xfrm>
            <a:off x="911504" y="4448704"/>
            <a:ext cx="9157008" cy="3545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584200">
              <a:lnSpc>
                <a:spcPct val="90000"/>
              </a:lnSpc>
              <a:defRPr sz="6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Překlenutí informační nerovnováhy mezi SME firmami </a:t>
            </a:r>
            <a:r>
              <a:rPr dirty="0"/>
              <a:t>a</a:t>
            </a:r>
            <a:r>
              <a:rPr lang="cs-CZ" dirty="0"/>
              <a:t> finančním sektorem</a:t>
            </a:r>
            <a:r>
              <a:rPr dirty="0"/>
              <a:t>.</a:t>
            </a:r>
          </a:p>
        </p:txBody>
      </p:sp>
      <p:sp>
        <p:nvSpPr>
          <p:cNvPr id="267" name="By taking advantage of the enabling power of technology (Big Data, Mobile experience, Open API) we are able to provide traditional financial institutions and their customers with new proactive, data-driven services and experiences.…"/>
          <p:cNvSpPr txBox="1"/>
          <p:nvPr/>
        </p:nvSpPr>
        <p:spPr>
          <a:xfrm>
            <a:off x="911504" y="8120129"/>
            <a:ext cx="9157008" cy="15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cs-CZ" dirty="0"/>
              <a:t>Použití technologie</a:t>
            </a:r>
            <a:r>
              <a:rPr dirty="0"/>
              <a:t> Open Banking</a:t>
            </a:r>
            <a:r>
              <a:rPr lang="cs-CZ" dirty="0"/>
              <a:t> (PSD2), otevřených obchodních dat a dalších zdrojů pro náhled na finanční zdraví, stabilitu a udržitelnost firmy v reálném čase</a:t>
            </a:r>
            <a:r>
              <a:rPr dirty="0"/>
              <a:t>.</a:t>
            </a:r>
          </a:p>
        </p:txBody>
      </p:sp>
      <p:sp>
        <p:nvSpPr>
          <p:cNvPr id="268" name="Crif Digital | Who we are"/>
          <p:cNvSpPr txBox="1"/>
          <p:nvPr/>
        </p:nvSpPr>
        <p:spPr>
          <a:xfrm>
            <a:off x="911504" y="13007982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Private &amp; Confidential - not to be shared with any 3rd party</a:t>
            </a:r>
          </a:p>
        </p:txBody>
      </p:sp>
      <p:pic>
        <p:nvPicPr>
          <p:cNvPr id="2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549" y="12626778"/>
            <a:ext cx="1701801" cy="76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 new financial model open, modular &amp; data driven"/>
          <p:cNvSpPr txBox="1"/>
          <p:nvPr/>
        </p:nvSpPr>
        <p:spPr>
          <a:xfrm>
            <a:off x="1126525" y="2596977"/>
            <a:ext cx="8967044" cy="177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l" defTabSz="584200">
              <a:lnSpc>
                <a:spcPct val="90000"/>
              </a:lnSpc>
              <a:defRPr sz="6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cs-CZ" dirty="0"/>
              <a:t>Malé a střední podnikání</a:t>
            </a:r>
            <a:r>
              <a:rPr dirty="0"/>
              <a:t> </a:t>
            </a:r>
            <a:r>
              <a:rPr lang="cs-CZ" dirty="0"/>
              <a:t>si zaslouží víc</a:t>
            </a:r>
            <a:endParaRPr dirty="0"/>
          </a:p>
        </p:txBody>
      </p:sp>
      <p:sp>
        <p:nvSpPr>
          <p:cNvPr id="272" name="Testo"/>
          <p:cNvSpPr txBox="1">
            <a:spLocks noGrp="1"/>
          </p:cNvSpPr>
          <p:nvPr>
            <p:ph type="sldNum" sz="quarter" idx="4294967295"/>
          </p:nvPr>
        </p:nvSpPr>
        <p:spPr>
          <a:xfrm>
            <a:off x="23170937" y="12962928"/>
            <a:ext cx="227311" cy="32355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l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273" name="Immagine" descr="Immagine"/>
          <p:cNvPicPr>
            <a:picLocks noChangeAspect="1"/>
          </p:cNvPicPr>
          <p:nvPr/>
        </p:nvPicPr>
        <p:blipFill>
          <a:blip r:embed="rId2"/>
          <a:srcRect l="59235" t="8337" r="1977" b="3614"/>
          <a:stretch>
            <a:fillRect/>
          </a:stretch>
        </p:blipFill>
        <p:spPr>
          <a:xfrm>
            <a:off x="13950259" y="-25400"/>
            <a:ext cx="10482549" cy="13766768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Features Overview"/>
          <p:cNvSpPr txBox="1"/>
          <p:nvPr/>
        </p:nvSpPr>
        <p:spPr>
          <a:xfrm>
            <a:off x="15063688" y="2674289"/>
            <a:ext cx="349935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0" algn="l" defTabSz="584200">
              <a:lnSpc>
                <a:spcPct val="90000"/>
              </a:lnSpc>
              <a:defRPr sz="4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Credit Passport:</a:t>
            </a:r>
          </a:p>
        </p:txBody>
      </p:sp>
      <p:sp>
        <p:nvSpPr>
          <p:cNvPr id="275" name="PROVIDE TRANSPARENCY"/>
          <p:cNvSpPr/>
          <p:nvPr/>
        </p:nvSpPr>
        <p:spPr>
          <a:xfrm>
            <a:off x="15910197" y="4166448"/>
            <a:ext cx="6562544" cy="838201"/>
          </a:xfrm>
          <a:prstGeom prst="roundRect">
            <a:avLst>
              <a:gd name="adj" fmla="val 21390"/>
            </a:avLst>
          </a:prstGeom>
          <a:solidFill>
            <a:srgbClr val="73BF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4300" tIns="114300" rIns="114300" bIns="114300" anchor="ctr"/>
          <a:lstStyle>
            <a:lvl1pPr>
              <a:lnSpc>
                <a:spcPct val="10000"/>
              </a:lnSpc>
              <a:defRPr b="1" spc="240" baseline="-45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/>
            <a:r>
              <a:rPr lang="cs-CZ" dirty="0"/>
              <a:t>ZAJIŠŤUJE TRANSPARENTNOST</a:t>
            </a:r>
            <a:endParaRPr dirty="0"/>
          </a:p>
        </p:txBody>
      </p:sp>
      <p:sp>
        <p:nvSpPr>
          <p:cNvPr id="276" name="SUPPORT SUCCESS"/>
          <p:cNvSpPr/>
          <p:nvPr/>
        </p:nvSpPr>
        <p:spPr>
          <a:xfrm>
            <a:off x="15910197" y="5478528"/>
            <a:ext cx="6562544" cy="838201"/>
          </a:xfrm>
          <a:prstGeom prst="roundRect">
            <a:avLst>
              <a:gd name="adj" fmla="val 21390"/>
            </a:avLst>
          </a:prstGeom>
          <a:solidFill>
            <a:srgbClr val="73BF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4300" tIns="114300" rIns="114300" bIns="114300" anchor="ctr"/>
          <a:lstStyle>
            <a:lvl1pPr>
              <a:lnSpc>
                <a:spcPct val="10000"/>
              </a:lnSpc>
              <a:defRPr b="1" spc="240" baseline="-45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/>
            <a:r>
              <a:rPr lang="cs-CZ" dirty="0"/>
              <a:t>PODPORUJE ÚSPĚCH</a:t>
            </a:r>
            <a:endParaRPr dirty="0"/>
          </a:p>
        </p:txBody>
      </p:sp>
      <p:sp>
        <p:nvSpPr>
          <p:cNvPr id="277" name="FACILITATE TRADE"/>
          <p:cNvSpPr/>
          <p:nvPr/>
        </p:nvSpPr>
        <p:spPr>
          <a:xfrm>
            <a:off x="15910197" y="6678421"/>
            <a:ext cx="6562544" cy="838201"/>
          </a:xfrm>
          <a:prstGeom prst="roundRect">
            <a:avLst>
              <a:gd name="adj" fmla="val 21390"/>
            </a:avLst>
          </a:prstGeom>
          <a:solidFill>
            <a:srgbClr val="73BF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4300" tIns="114300" rIns="114300" bIns="114300" anchor="ctr"/>
          <a:lstStyle>
            <a:lvl1pPr>
              <a:lnSpc>
                <a:spcPct val="10000"/>
              </a:lnSpc>
              <a:defRPr b="1" spc="240" baseline="-45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/>
            <a:r>
              <a:rPr lang="cs-CZ" dirty="0"/>
              <a:t>USNADŇUJE OBCHODOVÁNÍ</a:t>
            </a:r>
            <a:endParaRPr dirty="0"/>
          </a:p>
        </p:txBody>
      </p:sp>
      <p:sp>
        <p:nvSpPr>
          <p:cNvPr id="278" name="NUTURE GROWTH"/>
          <p:cNvSpPr/>
          <p:nvPr/>
        </p:nvSpPr>
        <p:spPr>
          <a:xfrm>
            <a:off x="15910197" y="7878316"/>
            <a:ext cx="6562544" cy="838201"/>
          </a:xfrm>
          <a:prstGeom prst="roundRect">
            <a:avLst>
              <a:gd name="adj" fmla="val 21390"/>
            </a:avLst>
          </a:prstGeom>
          <a:solidFill>
            <a:srgbClr val="73BF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4300" tIns="114300" rIns="114300" bIns="114300" anchor="ctr"/>
          <a:lstStyle>
            <a:lvl1pPr>
              <a:lnSpc>
                <a:spcPct val="10000"/>
              </a:lnSpc>
              <a:defRPr b="1" spc="240" baseline="-45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/>
            <a:r>
              <a:rPr lang="cs-CZ" dirty="0"/>
              <a:t>PROHLUBUJE VZTAHY A ŽIVÍ RŮ</a:t>
            </a:r>
            <a:r>
              <a:rPr lang="en-US" dirty="0"/>
              <a:t>ST</a:t>
            </a:r>
            <a:endParaRPr dirty="0"/>
          </a:p>
        </p:txBody>
      </p:sp>
      <p:sp>
        <p:nvSpPr>
          <p:cNvPr id="279" name="CREATE UNDERSTANDING"/>
          <p:cNvSpPr/>
          <p:nvPr/>
        </p:nvSpPr>
        <p:spPr>
          <a:xfrm>
            <a:off x="15910197" y="9078209"/>
            <a:ext cx="6562544" cy="838201"/>
          </a:xfrm>
          <a:prstGeom prst="roundRect">
            <a:avLst>
              <a:gd name="adj" fmla="val 21390"/>
            </a:avLst>
          </a:prstGeom>
          <a:solidFill>
            <a:srgbClr val="73BF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4300" tIns="114300" rIns="114300" bIns="114300" anchor="ctr"/>
          <a:lstStyle>
            <a:lvl1pPr>
              <a:lnSpc>
                <a:spcPct val="10000"/>
              </a:lnSpc>
              <a:defRPr b="1" spc="240" baseline="-45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/>
            <a:r>
              <a:rPr lang="cs-CZ" dirty="0"/>
              <a:t>POMÁHÁ POCHOPIT</a:t>
            </a:r>
            <a:endParaRPr dirty="0"/>
          </a:p>
        </p:txBody>
      </p:sp>
      <p:sp>
        <p:nvSpPr>
          <p:cNvPr id="280" name="ENABLE FUNDING"/>
          <p:cNvSpPr/>
          <p:nvPr/>
        </p:nvSpPr>
        <p:spPr>
          <a:xfrm>
            <a:off x="15910197" y="10278102"/>
            <a:ext cx="6562544" cy="838201"/>
          </a:xfrm>
          <a:prstGeom prst="roundRect">
            <a:avLst>
              <a:gd name="adj" fmla="val 21390"/>
            </a:avLst>
          </a:prstGeom>
          <a:solidFill>
            <a:srgbClr val="73BFF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4300" tIns="114300" rIns="114300" bIns="114300" anchor="ctr"/>
          <a:lstStyle>
            <a:lvl1pPr>
              <a:lnSpc>
                <a:spcPct val="10000"/>
              </a:lnSpc>
              <a:defRPr b="1" spc="240" baseline="-4583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defTabSz="914400"/>
            <a:r>
              <a:rPr lang="cs-CZ" dirty="0"/>
              <a:t>UMOŽŇUJE FINANCOVÁNÍ</a:t>
            </a:r>
            <a:endParaRPr dirty="0"/>
          </a:p>
        </p:txBody>
      </p:sp>
      <p:pic>
        <p:nvPicPr>
          <p:cNvPr id="281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479" y="612804"/>
            <a:ext cx="2848770" cy="930408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By taking advantage of the enabling power of technology (Big Data, Mobile experience, Open API) we are able to provide traditional financial institutions and their customers with new proactive, data-driven services and experiences.…"/>
          <p:cNvSpPr txBox="1"/>
          <p:nvPr/>
        </p:nvSpPr>
        <p:spPr>
          <a:xfrm>
            <a:off x="1152503" y="5105355"/>
            <a:ext cx="11912866" cy="6687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Majitelé firem všude na světě bez rozdílu velikosti svého podnikání si cení důvěry a stability</a:t>
            </a:r>
            <a:r>
              <a:rPr dirty="0"/>
              <a:t>.</a:t>
            </a:r>
            <a:r>
              <a:rPr lang="cs-CZ" dirty="0"/>
              <a:t> </a:t>
            </a:r>
            <a:r>
              <a:rPr dirty="0"/>
              <a:t>T</a:t>
            </a:r>
            <a:r>
              <a:rPr lang="cs-CZ" dirty="0"/>
              <a:t>o platí zejména pokud jde o jejich obchodní vztahy a finance</a:t>
            </a:r>
            <a:r>
              <a:rPr dirty="0"/>
              <a:t>.</a:t>
            </a:r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Credit Passport® </a:t>
            </a:r>
            <a:r>
              <a:rPr lang="cs-CZ" dirty="0"/>
              <a:t>byl vytvořen, aby umožnil našim partnerům stavět na důvěře a prohlubovat vztahy se zákazníky z řad malých a středních podniků (SME)</a:t>
            </a:r>
            <a:r>
              <a:rPr dirty="0"/>
              <a:t>.</a:t>
            </a:r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To zajišťuje tím, že našim partnerům umožňuje poskytovat svým klientům z řad malých a středních podniků služby s přidanou hodnotou, které jsou dokonale v souladu se všemi základními hodnotami, na kterých je úspěšný obchodní vztah postaven. A díky tomu umožňuje zúčastněným stranám přijímat přesná, rychlá, transparentní a spravedlivá rozhodnutí, která malé a střední podniky mohou posouvat v jejich růstu a plnění svých cílů či posilovat jejich stabilitu a odolnost v libovolné situaci jejich životního cyklu.</a:t>
            </a:r>
            <a:endParaRPr dirty="0"/>
          </a:p>
        </p:txBody>
      </p:sp>
      <p:sp>
        <p:nvSpPr>
          <p:cNvPr id="283" name="Arrow"/>
          <p:cNvSpPr/>
          <p:nvPr/>
        </p:nvSpPr>
        <p:spPr>
          <a:xfrm>
            <a:off x="13309062" y="5092224"/>
            <a:ext cx="1405957" cy="4010596"/>
          </a:xfrm>
          <a:prstGeom prst="rightArrow">
            <a:avLst>
              <a:gd name="adj1" fmla="val 100000"/>
              <a:gd name="adj2" fmla="val 6204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4" name="Crif Digital | Who we are"/>
          <p:cNvSpPr txBox="1"/>
          <p:nvPr/>
        </p:nvSpPr>
        <p:spPr>
          <a:xfrm>
            <a:off x="1199077" y="12926316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Private &amp; Confidential - not to be shared with any 3rd party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549" y="12626778"/>
            <a:ext cx="1701801" cy="76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magine" descr="Immagine"/>
          <p:cNvPicPr>
            <a:picLocks noChangeAspect="1"/>
          </p:cNvPicPr>
          <p:nvPr/>
        </p:nvPicPr>
        <p:blipFill>
          <a:blip r:embed="rId2"/>
          <a:srcRect l="18075" t="18606" r="981" b="2811"/>
          <a:stretch>
            <a:fillRect/>
          </a:stretch>
        </p:blipFill>
        <p:spPr>
          <a:xfrm>
            <a:off x="-42187" y="-94877"/>
            <a:ext cx="24675965" cy="13854056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The market environment  is changing like never before"/>
          <p:cNvSpPr txBox="1"/>
          <p:nvPr/>
        </p:nvSpPr>
        <p:spPr>
          <a:xfrm>
            <a:off x="1326422" y="1096369"/>
            <a:ext cx="22071102" cy="775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584200">
              <a:lnSpc>
                <a:spcPct val="90000"/>
              </a:lnSpc>
              <a:spcBef>
                <a:spcPts val="2400"/>
              </a:spcBef>
              <a:defRPr sz="5600" b="1">
                <a:solidFill>
                  <a:srgbClr val="15151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Benefit</a:t>
            </a:r>
            <a:r>
              <a:rPr lang="cs-CZ" dirty="0"/>
              <a:t>y</a:t>
            </a:r>
            <a:endParaRPr dirty="0"/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0221" y="741606"/>
            <a:ext cx="2623287" cy="672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2" name="Group"/>
          <p:cNvGrpSpPr/>
          <p:nvPr/>
        </p:nvGrpSpPr>
        <p:grpSpPr>
          <a:xfrm>
            <a:off x="-6833806" y="7706846"/>
            <a:ext cx="30602500" cy="4225810"/>
            <a:chOff x="0" y="0"/>
            <a:chExt cx="30602500" cy="4225808"/>
          </a:xfrm>
        </p:grpSpPr>
        <p:sp>
          <p:nvSpPr>
            <p:cNvPr id="299" name="Rounded Rectangle"/>
            <p:cNvSpPr/>
            <p:nvPr/>
          </p:nvSpPr>
          <p:spPr>
            <a:xfrm>
              <a:off x="10692196" y="934091"/>
              <a:ext cx="4840192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0" name="Rounded Rectangle"/>
            <p:cNvSpPr/>
            <p:nvPr/>
          </p:nvSpPr>
          <p:spPr>
            <a:xfrm>
              <a:off x="15715567" y="934091"/>
              <a:ext cx="4840192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1" name="Rounded Rectangle"/>
            <p:cNvSpPr/>
            <p:nvPr/>
          </p:nvSpPr>
          <p:spPr>
            <a:xfrm>
              <a:off x="20738938" y="934091"/>
              <a:ext cx="4840192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2" name="Rounded Rectangle"/>
            <p:cNvSpPr/>
            <p:nvPr/>
          </p:nvSpPr>
          <p:spPr>
            <a:xfrm>
              <a:off x="25762308" y="934091"/>
              <a:ext cx="4840192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3" name="Linea"/>
            <p:cNvSpPr/>
            <p:nvPr/>
          </p:nvSpPr>
          <p:spPr>
            <a:xfrm>
              <a:off x="0" y="1810907"/>
              <a:ext cx="21323269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584200">
                <a:lnSpc>
                  <a:spcPct val="90000"/>
                </a:lnSpc>
                <a:defRPr sz="3200" baseline="-9375">
                  <a:solidFill>
                    <a:srgbClr val="929292"/>
                  </a:solidFill>
                  <a:latin typeface="Suisse Int'l Medium"/>
                  <a:ea typeface="Suisse Int'l Medium"/>
                  <a:cs typeface="Suisse Int'l Medium"/>
                  <a:sym typeface="Suisse Int'l Medium"/>
                </a:defRPr>
              </a:pPr>
              <a:endParaRPr/>
            </a:p>
          </p:txBody>
        </p:sp>
        <p:grpSp>
          <p:nvGrpSpPr>
            <p:cNvPr id="312" name="Group"/>
            <p:cNvGrpSpPr/>
            <p:nvPr/>
          </p:nvGrpSpPr>
          <p:grpSpPr>
            <a:xfrm>
              <a:off x="7648146" y="974245"/>
              <a:ext cx="2717047" cy="2831985"/>
              <a:chOff x="0" y="0"/>
              <a:chExt cx="2717045" cy="2831984"/>
            </a:xfrm>
          </p:grpSpPr>
          <p:sp>
            <p:nvSpPr>
              <p:cNvPr id="304" name="Cerchio"/>
              <p:cNvSpPr/>
              <p:nvPr/>
            </p:nvSpPr>
            <p:spPr>
              <a:xfrm>
                <a:off x="521860" y="0"/>
                <a:ext cx="1673326" cy="1673326"/>
              </a:xfrm>
              <a:prstGeom prst="ellips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E8E8E8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/>
              </a:p>
            </p:txBody>
          </p:sp>
          <p:sp>
            <p:nvSpPr>
              <p:cNvPr id="305" name="Cerchio"/>
              <p:cNvSpPr/>
              <p:nvPr/>
            </p:nvSpPr>
            <p:spPr>
              <a:xfrm>
                <a:off x="804706" y="282845"/>
                <a:ext cx="1107635" cy="1107635"/>
              </a:xfrm>
              <a:prstGeom prst="ellipse">
                <a:avLst/>
              </a:prstGeom>
              <a:solidFill>
                <a:srgbClr val="DF8334"/>
              </a:solidFill>
              <a:ln w="12700" cap="flat">
                <a:noFill/>
                <a:miter lim="400000"/>
              </a:ln>
              <a:effectLst>
                <a:outerShdw blurRad="635000" dir="5400000" rotWithShape="0">
                  <a:srgbClr val="000000">
                    <a:alpha val="12658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Roboto Regular"/>
                    <a:ea typeface="Roboto Regular"/>
                    <a:cs typeface="Roboto Regular"/>
                    <a:sym typeface="Roboto Regular"/>
                  </a:defRPr>
                </a:pPr>
                <a:endParaRPr/>
              </a:p>
            </p:txBody>
          </p:sp>
          <p:sp>
            <p:nvSpPr>
              <p:cNvPr id="306" name="FOR  CUSTOMERS"/>
              <p:cNvSpPr txBox="1"/>
              <p:nvPr/>
            </p:nvSpPr>
            <p:spPr>
              <a:xfrm>
                <a:off x="0" y="1999683"/>
                <a:ext cx="2717046" cy="8323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b">
                <a:spAutoFit/>
              </a:bodyPr>
              <a:lstStyle/>
              <a:p>
                <a:pPr defTabSz="584200">
                  <a:lnSpc>
                    <a:spcPct val="90000"/>
                  </a:lnSpc>
                  <a:spcBef>
                    <a:spcPts val="100"/>
                  </a:spcBef>
                  <a:defRPr sz="2600" b="1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r>
                  <a:rPr lang="cs-CZ" dirty="0"/>
                  <a:t>PRO</a:t>
                </a:r>
                <a:r>
                  <a:rPr dirty="0"/>
                  <a:t> </a:t>
                </a:r>
                <a:br>
                  <a:rPr dirty="0"/>
                </a:br>
                <a:r>
                  <a:rPr lang="cs-CZ" dirty="0"/>
                  <a:t>UŽIVATELE</a:t>
                </a:r>
                <a:endParaRPr dirty="0"/>
              </a:p>
            </p:txBody>
          </p:sp>
          <p:grpSp>
            <p:nvGrpSpPr>
              <p:cNvPr id="311" name="Gruppo"/>
              <p:cNvGrpSpPr/>
              <p:nvPr/>
            </p:nvGrpSpPr>
            <p:grpSpPr>
              <a:xfrm>
                <a:off x="1167464" y="481708"/>
                <a:ext cx="356718" cy="709910"/>
                <a:chOff x="12700" y="0"/>
                <a:chExt cx="356716" cy="709909"/>
              </a:xfrm>
            </p:grpSpPr>
            <p:sp>
              <p:nvSpPr>
                <p:cNvPr id="307" name="Forma"/>
                <p:cNvSpPr/>
                <p:nvPr/>
              </p:nvSpPr>
              <p:spPr>
                <a:xfrm>
                  <a:off x="103269" y="-1"/>
                  <a:ext cx="175589" cy="1755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62" y="21600"/>
                      </a:moveTo>
                      <a:cubicBezTo>
                        <a:pt x="4869" y="21600"/>
                        <a:pt x="0" y="16855"/>
                        <a:pt x="0" y="10862"/>
                      </a:cubicBezTo>
                      <a:cubicBezTo>
                        <a:pt x="0" y="4994"/>
                        <a:pt x="4869" y="0"/>
                        <a:pt x="10862" y="0"/>
                      </a:cubicBezTo>
                      <a:cubicBezTo>
                        <a:pt x="16731" y="0"/>
                        <a:pt x="21600" y="4994"/>
                        <a:pt x="21600" y="10862"/>
                      </a:cubicBezTo>
                      <a:cubicBezTo>
                        <a:pt x="21600" y="16855"/>
                        <a:pt x="16731" y="21600"/>
                        <a:pt x="10862" y="21600"/>
                      </a:cubicBezTo>
                      <a:close/>
                      <a:moveTo>
                        <a:pt x="10862" y="5369"/>
                      </a:moveTo>
                      <a:cubicBezTo>
                        <a:pt x="7866" y="5369"/>
                        <a:pt x="5369" y="7991"/>
                        <a:pt x="5369" y="10862"/>
                      </a:cubicBezTo>
                      <a:cubicBezTo>
                        <a:pt x="5369" y="13859"/>
                        <a:pt x="7866" y="16231"/>
                        <a:pt x="10862" y="16231"/>
                      </a:cubicBezTo>
                      <a:cubicBezTo>
                        <a:pt x="13859" y="16231"/>
                        <a:pt x="16231" y="13859"/>
                        <a:pt x="16231" y="10862"/>
                      </a:cubicBezTo>
                      <a:cubicBezTo>
                        <a:pt x="16231" y="7991"/>
                        <a:pt x="13859" y="5369"/>
                        <a:pt x="10862" y="53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457200">
                    <a:lnSpc>
                      <a:spcPct val="93000"/>
                    </a:lnSpc>
                    <a:defRPr sz="1800">
                      <a:solidFill>
                        <a:srgbClr val="000000"/>
                      </a:solidFill>
                      <a:latin typeface="Roboto Regular"/>
                      <a:ea typeface="Roboto Regular"/>
                      <a:cs typeface="Roboto Regular"/>
                      <a:sym typeface="Roboto Regular"/>
                    </a:defRPr>
                  </a:pPr>
                  <a:endParaRPr/>
                </a:p>
              </p:txBody>
            </p:sp>
            <p:sp>
              <p:nvSpPr>
                <p:cNvPr id="308" name="Forma"/>
                <p:cNvSpPr/>
                <p:nvPr/>
              </p:nvSpPr>
              <p:spPr>
                <a:xfrm>
                  <a:off x="12700" y="181129"/>
                  <a:ext cx="125770" cy="284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7551" y="21600"/>
                      </a:moveTo>
                      <a:lnTo>
                        <a:pt x="0" y="21290"/>
                      </a:lnTo>
                      <a:lnTo>
                        <a:pt x="1932" y="5574"/>
                      </a:lnTo>
                      <a:lnTo>
                        <a:pt x="16332" y="0"/>
                      </a:lnTo>
                      <a:lnTo>
                        <a:pt x="21600" y="2710"/>
                      </a:lnTo>
                      <a:lnTo>
                        <a:pt x="9483" y="7200"/>
                      </a:lnTo>
                      <a:lnTo>
                        <a:pt x="7551" y="21600"/>
                      </a:ln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457200">
                    <a:lnSpc>
                      <a:spcPct val="93000"/>
                    </a:lnSpc>
                    <a:defRPr sz="1800">
                      <a:solidFill>
                        <a:srgbClr val="000000"/>
                      </a:solidFill>
                      <a:latin typeface="Roboto Regular"/>
                      <a:ea typeface="Roboto Regular"/>
                      <a:cs typeface="Roboto Regular"/>
                      <a:sym typeface="Roboto Regular"/>
                    </a:defRPr>
                  </a:pPr>
                  <a:endParaRPr/>
                </a:p>
              </p:txBody>
            </p:sp>
            <p:sp>
              <p:nvSpPr>
                <p:cNvPr id="309" name="Forma"/>
                <p:cNvSpPr/>
                <p:nvPr/>
              </p:nvSpPr>
              <p:spPr>
                <a:xfrm>
                  <a:off x="243646" y="181129"/>
                  <a:ext cx="125771" cy="2842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4224" y="21600"/>
                      </a:moveTo>
                      <a:lnTo>
                        <a:pt x="12293" y="7200"/>
                      </a:lnTo>
                      <a:lnTo>
                        <a:pt x="0" y="2710"/>
                      </a:lnTo>
                      <a:lnTo>
                        <a:pt x="5444" y="0"/>
                      </a:lnTo>
                      <a:lnTo>
                        <a:pt x="19668" y="5574"/>
                      </a:lnTo>
                      <a:lnTo>
                        <a:pt x="21600" y="21290"/>
                      </a:lnTo>
                      <a:lnTo>
                        <a:pt x="14224" y="21600"/>
                      </a:ln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457200">
                    <a:lnSpc>
                      <a:spcPct val="93000"/>
                    </a:lnSpc>
                    <a:defRPr sz="1800">
                      <a:solidFill>
                        <a:srgbClr val="000000"/>
                      </a:solidFill>
                      <a:latin typeface="Roboto Regular"/>
                      <a:ea typeface="Roboto Regular"/>
                      <a:cs typeface="Roboto Regular"/>
                      <a:sym typeface="Roboto Regular"/>
                    </a:defRPr>
                  </a:pPr>
                  <a:endParaRPr/>
                </a:p>
              </p:txBody>
            </p:sp>
            <p:sp>
              <p:nvSpPr>
                <p:cNvPr id="310" name="Forma"/>
                <p:cNvSpPr/>
                <p:nvPr/>
              </p:nvSpPr>
              <p:spPr>
                <a:xfrm>
                  <a:off x="103269" y="330563"/>
                  <a:ext cx="175589" cy="37934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8603" y="21600"/>
                      </a:moveTo>
                      <a:lnTo>
                        <a:pt x="2997" y="21600"/>
                      </a:lnTo>
                      <a:lnTo>
                        <a:pt x="0" y="7748"/>
                      </a:lnTo>
                      <a:lnTo>
                        <a:pt x="0" y="0"/>
                      </a:lnTo>
                      <a:lnTo>
                        <a:pt x="5369" y="0"/>
                      </a:lnTo>
                      <a:lnTo>
                        <a:pt x="5369" y="7630"/>
                      </a:lnTo>
                      <a:lnTo>
                        <a:pt x="7866" y="19076"/>
                      </a:lnTo>
                      <a:lnTo>
                        <a:pt x="13859" y="19076"/>
                      </a:lnTo>
                      <a:lnTo>
                        <a:pt x="16231" y="7513"/>
                      </a:lnTo>
                      <a:lnTo>
                        <a:pt x="16231" y="0"/>
                      </a:lnTo>
                      <a:lnTo>
                        <a:pt x="21600" y="0"/>
                      </a:lnTo>
                      <a:lnTo>
                        <a:pt x="21600" y="7630"/>
                      </a:lnTo>
                      <a:lnTo>
                        <a:pt x="18603" y="21600"/>
                      </a:lnTo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457200">
                    <a:lnSpc>
                      <a:spcPct val="93000"/>
                    </a:lnSpc>
                    <a:defRPr sz="1800">
                      <a:solidFill>
                        <a:srgbClr val="000000"/>
                      </a:solidFill>
                      <a:latin typeface="Roboto Regular"/>
                      <a:ea typeface="Roboto Regular"/>
                      <a:cs typeface="Roboto Regular"/>
                      <a:sym typeface="Roboto Regular"/>
                    </a:defRPr>
                  </a:pPr>
                  <a:endParaRPr/>
                </a:p>
              </p:txBody>
            </p:sp>
          </p:grpSp>
        </p:grpSp>
        <p:sp>
          <p:nvSpPr>
            <p:cNvPr id="313" name="AS A CUSTOMER I WANT TO…"/>
            <p:cNvSpPr txBox="1"/>
            <p:nvPr/>
          </p:nvSpPr>
          <p:spPr>
            <a:xfrm>
              <a:off x="8181497" y="0"/>
              <a:ext cx="12530852" cy="775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584200">
                <a:lnSpc>
                  <a:spcPct val="90000"/>
                </a:lnSpc>
                <a:defRPr sz="2800" b="1">
                  <a:solidFill>
                    <a:srgbClr val="EE7D11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JAKO SME CHCI </a:t>
              </a:r>
              <a:r>
                <a:rPr dirty="0"/>
                <a:t>……</a:t>
              </a:r>
              <a:endParaRPr baseline="-5571" dirty="0"/>
            </a:p>
            <a:p>
              <a:pPr algn="l" defTabSz="584200">
                <a:lnSpc>
                  <a:spcPct val="90000"/>
                </a:lnSpc>
                <a:defRPr sz="2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Poznat jak moje podnikání hodnotí finanční sektor a jak z toho mohu těžit</a:t>
              </a:r>
              <a:endParaRPr dirty="0"/>
            </a:p>
          </p:txBody>
        </p:sp>
        <p:sp>
          <p:nvSpPr>
            <p:cNvPr id="314" name="Gaining the customer’s trust"/>
            <p:cNvSpPr txBox="1"/>
            <p:nvPr/>
          </p:nvSpPr>
          <p:spPr>
            <a:xfrm>
              <a:off x="21119027" y="1134024"/>
              <a:ext cx="3868165" cy="517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Odstranění bariér</a:t>
              </a:r>
              <a:endParaRPr dirty="0"/>
            </a:p>
          </p:txBody>
        </p:sp>
        <p:sp>
          <p:nvSpPr>
            <p:cNvPr id="315" name="An increasingly integrated range of digital services is enabling people to view, control and share personal information with organizations they trust."/>
            <p:cNvSpPr/>
            <p:nvPr/>
          </p:nvSpPr>
          <p:spPr>
            <a:xfrm>
              <a:off x="20857028" y="1720650"/>
              <a:ext cx="4420833" cy="1700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b="1" dirty="0"/>
                <a:t>Odstranění bariér, snížení administrativy</a:t>
              </a:r>
              <a:r>
                <a:rPr dirty="0"/>
                <a:t> </a:t>
              </a:r>
              <a:r>
                <a:rPr lang="cs-CZ" dirty="0"/>
                <a:t>a </a:t>
              </a:r>
              <a:r>
                <a:rPr lang="cs-CZ" b="1" dirty="0"/>
                <a:t>úspora času </a:t>
              </a:r>
              <a:r>
                <a:rPr lang="cs-CZ" dirty="0"/>
                <a:t>v rámci žádostí o služby u partnerských organizací</a:t>
              </a:r>
              <a:endParaRPr dirty="0"/>
            </a:p>
          </p:txBody>
        </p:sp>
        <p:sp>
          <p:nvSpPr>
            <p:cNvPr id="316" name="New technologies for a better engagement"/>
            <p:cNvSpPr txBox="1"/>
            <p:nvPr/>
          </p:nvSpPr>
          <p:spPr>
            <a:xfrm>
              <a:off x="26156733" y="1156534"/>
              <a:ext cx="3868165" cy="518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Neustálý přehled</a:t>
              </a:r>
              <a:endParaRPr dirty="0"/>
            </a:p>
          </p:txBody>
        </p:sp>
        <p:sp>
          <p:nvSpPr>
            <p:cNvPr id="317" name="Technologies such as Machine Learning and Artificial Intelligence can be used for exceeding customers’ expectations."/>
            <p:cNvSpPr txBox="1"/>
            <p:nvPr/>
          </p:nvSpPr>
          <p:spPr>
            <a:xfrm>
              <a:off x="26013442" y="1675522"/>
              <a:ext cx="4589058" cy="2513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Průběžný</a:t>
              </a:r>
              <a:r>
                <a:rPr lang="cs-CZ" b="1" dirty="0"/>
                <a:t> m</a:t>
              </a:r>
              <a:r>
                <a:rPr b="1" dirty="0" err="1"/>
                <a:t>onitor</a:t>
              </a:r>
              <a:r>
                <a:rPr lang="cs-CZ" b="1" dirty="0" err="1"/>
                <a:t>ing</a:t>
              </a:r>
              <a:r>
                <a:rPr lang="cs-CZ" b="1" dirty="0"/>
                <a:t> změn</a:t>
              </a:r>
              <a:r>
                <a:rPr lang="cs-CZ" dirty="0"/>
                <a:t> klíčových informací týkající se finančního zdraví vč. úrovně bonity (</a:t>
              </a:r>
              <a:r>
                <a:rPr dirty="0"/>
                <a:t>s</a:t>
              </a:r>
              <a:r>
                <a:rPr lang="cs-CZ" dirty="0" err="1"/>
                <a:t>kó</a:t>
              </a:r>
              <a:r>
                <a:rPr dirty="0"/>
                <a:t>re</a:t>
              </a:r>
              <a:r>
                <a:rPr lang="cs-CZ" dirty="0"/>
                <a:t>) nebo indikace situací vyžadující potřeby externího financování pro zachování růstu nebo odolnosti podnikání</a:t>
              </a:r>
              <a:endParaRPr dirty="0"/>
            </a:p>
          </p:txBody>
        </p:sp>
        <p:sp>
          <p:nvSpPr>
            <p:cNvPr id="318" name="Customer centricity is now pursued through digital UX rather than human interaction."/>
            <p:cNvSpPr txBox="1"/>
            <p:nvPr/>
          </p:nvSpPr>
          <p:spPr>
            <a:xfrm>
              <a:off x="15932524" y="1702097"/>
              <a:ext cx="4623235" cy="21068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Prokázat důvěryhodnost svého podnikání díky možnostem sdílení certifikátu </a:t>
              </a:r>
              <a:r>
                <a:rPr lang="cs-CZ" dirty="0" err="1"/>
                <a:t>CreditPassport</a:t>
              </a:r>
              <a:r>
                <a:rPr lang="cs-CZ" dirty="0"/>
                <a:t> při </a:t>
              </a:r>
              <a:r>
                <a:rPr lang="cs-CZ" b="1" dirty="0"/>
                <a:t>budování dodavatelského řetězce</a:t>
              </a:r>
              <a:r>
                <a:rPr lang="cs-CZ" dirty="0"/>
                <a:t> a </a:t>
              </a:r>
              <a:r>
                <a:rPr lang="cs-CZ" b="1" dirty="0"/>
                <a:t>zákaznické důvěry</a:t>
              </a:r>
              <a:endParaRPr b="1" dirty="0"/>
            </a:p>
          </p:txBody>
        </p:sp>
        <p:sp>
          <p:nvSpPr>
            <p:cNvPr id="319" name="Digital Onboarding is the key entry point"/>
            <p:cNvSpPr txBox="1"/>
            <p:nvPr/>
          </p:nvSpPr>
          <p:spPr>
            <a:xfrm>
              <a:off x="16005689" y="1134024"/>
              <a:ext cx="3868165" cy="517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Budování důvěry</a:t>
              </a:r>
              <a:endParaRPr dirty="0"/>
            </a:p>
          </p:txBody>
        </p:sp>
        <p:sp>
          <p:nvSpPr>
            <p:cNvPr id="320" name="Digital Onboarding is the key entry point"/>
            <p:cNvSpPr txBox="1"/>
            <p:nvPr/>
          </p:nvSpPr>
          <p:spPr>
            <a:xfrm>
              <a:off x="11178209" y="1098554"/>
              <a:ext cx="3868165" cy="517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Poznání</a:t>
              </a:r>
              <a:endParaRPr dirty="0"/>
            </a:p>
          </p:txBody>
        </p:sp>
        <p:sp>
          <p:nvSpPr>
            <p:cNvPr id="321" name="Customer centricity is now pursued through digital UX rather than human interaction."/>
            <p:cNvSpPr txBox="1"/>
            <p:nvPr/>
          </p:nvSpPr>
          <p:spPr>
            <a:xfrm>
              <a:off x="10803604" y="1861201"/>
              <a:ext cx="4780420" cy="170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Poznat jak </a:t>
              </a:r>
              <a:r>
                <a:rPr lang="cs-CZ" b="1" dirty="0"/>
                <a:t>zlepšit finanční zdraví</a:t>
              </a:r>
              <a:r>
                <a:rPr dirty="0"/>
                <a:t>, </a:t>
              </a:r>
              <a:r>
                <a:rPr lang="cs-CZ" b="1" dirty="0"/>
                <a:t>zvyšovat odolnost</a:t>
              </a:r>
              <a:r>
                <a:rPr dirty="0"/>
                <a:t> </a:t>
              </a:r>
              <a:r>
                <a:rPr lang="cs-CZ" dirty="0"/>
                <a:t>svého podnikání </a:t>
              </a:r>
              <a:r>
                <a:rPr dirty="0"/>
                <a:t>a </a:t>
              </a:r>
              <a:r>
                <a:rPr lang="cs-CZ" dirty="0"/>
                <a:t>rozumět jaká je moje finanční bonita optikou finančního sektoru</a:t>
              </a:r>
              <a:endParaRPr dirty="0"/>
            </a:p>
          </p:txBody>
        </p:sp>
      </p:grpSp>
      <p:grpSp>
        <p:nvGrpSpPr>
          <p:cNvPr id="341" name="Group"/>
          <p:cNvGrpSpPr/>
          <p:nvPr/>
        </p:nvGrpSpPr>
        <p:grpSpPr>
          <a:xfrm>
            <a:off x="1346706" y="1897715"/>
            <a:ext cx="23012546" cy="4825632"/>
            <a:chOff x="0" y="0"/>
            <a:chExt cx="23012545" cy="4825631"/>
          </a:xfrm>
        </p:grpSpPr>
        <p:sp>
          <p:nvSpPr>
            <p:cNvPr id="323" name="Rounded Rectangle"/>
            <p:cNvSpPr/>
            <p:nvPr/>
          </p:nvSpPr>
          <p:spPr>
            <a:xfrm>
              <a:off x="0" y="1471926"/>
              <a:ext cx="4840191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4" name="Rounded Rectangle"/>
            <p:cNvSpPr/>
            <p:nvPr/>
          </p:nvSpPr>
          <p:spPr>
            <a:xfrm>
              <a:off x="5023370" y="1471926"/>
              <a:ext cx="4840192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5" name="Rounded Rectangle"/>
            <p:cNvSpPr/>
            <p:nvPr/>
          </p:nvSpPr>
          <p:spPr>
            <a:xfrm>
              <a:off x="10046741" y="1471926"/>
              <a:ext cx="4840192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6" name="Rounded Rectangle"/>
            <p:cNvSpPr/>
            <p:nvPr/>
          </p:nvSpPr>
          <p:spPr>
            <a:xfrm>
              <a:off x="15070111" y="1471926"/>
              <a:ext cx="4840192" cy="3291717"/>
            </a:xfrm>
            <a:prstGeom prst="roundRect">
              <a:avLst>
                <a:gd name="adj" fmla="val 2134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27" name="Linea"/>
            <p:cNvSpPr/>
            <p:nvPr/>
          </p:nvSpPr>
          <p:spPr>
            <a:xfrm>
              <a:off x="1689275" y="2830307"/>
              <a:ext cx="21323270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584200">
                <a:lnSpc>
                  <a:spcPct val="90000"/>
                </a:lnSpc>
                <a:defRPr sz="3200" baseline="-9375">
                  <a:solidFill>
                    <a:srgbClr val="929292"/>
                  </a:solidFill>
                  <a:latin typeface="Suisse Int'l Medium"/>
                  <a:ea typeface="Suisse Int'l Medium"/>
                  <a:cs typeface="Suisse Int'l Medium"/>
                  <a:sym typeface="Suisse Int'l Medium"/>
                </a:defRPr>
              </a:pPr>
              <a:endParaRPr/>
            </a:p>
          </p:txBody>
        </p:sp>
        <p:sp>
          <p:nvSpPr>
            <p:cNvPr id="328" name="Cerchio"/>
            <p:cNvSpPr/>
            <p:nvPr/>
          </p:nvSpPr>
          <p:spPr>
            <a:xfrm>
              <a:off x="20637385" y="1993645"/>
              <a:ext cx="1673327" cy="1673327"/>
            </a:xfrm>
            <a:prstGeom prst="ellips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E8E8E8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  <p:sp>
          <p:nvSpPr>
            <p:cNvPr id="329" name="Cerchio"/>
            <p:cNvSpPr/>
            <p:nvPr/>
          </p:nvSpPr>
          <p:spPr>
            <a:xfrm>
              <a:off x="20920231" y="2276491"/>
              <a:ext cx="1107635" cy="1107635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 w="12700" cap="flat">
              <a:noFill/>
              <a:miter lim="400000"/>
            </a:ln>
            <a:effectLst>
              <a:outerShdw blurRad="635000" dir="5400000" rotWithShape="0">
                <a:srgbClr val="000000">
                  <a:alpha val="12658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Roboto Regular"/>
                  <a:ea typeface="Roboto Regular"/>
                  <a:cs typeface="Roboto Regular"/>
                  <a:sym typeface="Roboto Regular"/>
                </a:defRPr>
              </a:pPr>
              <a:endParaRPr/>
            </a:p>
          </p:txBody>
        </p:sp>
        <p:sp>
          <p:nvSpPr>
            <p:cNvPr id="330" name="FOR  CUSTOMERS"/>
            <p:cNvSpPr txBox="1"/>
            <p:nvPr/>
          </p:nvSpPr>
          <p:spPr>
            <a:xfrm>
              <a:off x="20115525" y="3993328"/>
              <a:ext cx="2717047" cy="8323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/>
            <a:p>
              <a:pPr defTabSz="584200">
                <a:lnSpc>
                  <a:spcPct val="90000"/>
                </a:lnSpc>
                <a:spcBef>
                  <a:spcPts val="100"/>
                </a:spcBef>
                <a:defRPr sz="26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PRO </a:t>
              </a:r>
              <a:r>
                <a:rPr dirty="0"/>
                <a:t> </a:t>
              </a:r>
              <a:br>
                <a:rPr dirty="0"/>
              </a:br>
              <a:r>
                <a:rPr lang="cs-CZ" dirty="0"/>
                <a:t>PARTNERY</a:t>
              </a:r>
              <a:endParaRPr dirty="0"/>
            </a:p>
          </p:txBody>
        </p:sp>
        <p:pic>
          <p:nvPicPr>
            <p:cNvPr id="331" name="Immagine" descr="Immagin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149116" y="2492675"/>
              <a:ext cx="649865" cy="649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AS A FINANCIAL INSTITUTION WE CAN…"/>
            <p:cNvSpPr txBox="1"/>
            <p:nvPr/>
          </p:nvSpPr>
          <p:spPr>
            <a:xfrm>
              <a:off x="11185953" y="0"/>
              <a:ext cx="11646618" cy="1695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6" tIns="71436" rIns="71436" bIns="71436" numCol="1" anchor="t">
              <a:spAutoFit/>
            </a:bodyPr>
            <a:lstStyle/>
            <a:p>
              <a:pPr algn="r" defTabSz="584200">
                <a:lnSpc>
                  <a:spcPct val="90000"/>
                </a:lnSpc>
                <a:spcBef>
                  <a:spcPts val="100"/>
                </a:spcBef>
                <a:defRPr sz="2800" b="1">
                  <a:solidFill>
                    <a:srgbClr val="EEBC4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>
                  <a:solidFill>
                    <a:schemeClr val="accent4">
                      <a:lumMod val="50000"/>
                    </a:schemeClr>
                  </a:solidFill>
                </a:rPr>
                <a:t>JAKO PARTNER MOHU</a:t>
              </a:r>
              <a:r>
                <a:rPr dirty="0">
                  <a:solidFill>
                    <a:schemeClr val="accent4">
                      <a:lumMod val="50000"/>
                    </a:schemeClr>
                  </a:solidFill>
                </a:rPr>
                <a:t>…</a:t>
              </a:r>
            </a:p>
            <a:p>
              <a:pPr algn="r" defTabSz="584200">
                <a:lnSpc>
                  <a:spcPct val="90000"/>
                </a:lnSpc>
                <a:defRPr sz="2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Dělat rychlejší a přesnější rozhodnutí u žádostí o moje služby ze sektoru malých a středních firem a zároveň poskytovat zákazníkům služby s vyšší přidanou hodnotou</a:t>
              </a:r>
              <a:r>
                <a:rPr dirty="0"/>
                <a:t>.</a:t>
              </a:r>
            </a:p>
          </p:txBody>
        </p:sp>
        <p:sp>
          <p:nvSpPr>
            <p:cNvPr id="333" name="Digital Onboarding is the key entry point"/>
            <p:cNvSpPr txBox="1"/>
            <p:nvPr/>
          </p:nvSpPr>
          <p:spPr>
            <a:xfrm>
              <a:off x="441353" y="1860521"/>
              <a:ext cx="3868165" cy="51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Vyhodnocení</a:t>
              </a:r>
              <a:endParaRPr dirty="0"/>
            </a:p>
          </p:txBody>
        </p:sp>
        <p:sp>
          <p:nvSpPr>
            <p:cNvPr id="334" name="Customer centricity is now pursued through digital UX rather than human interaction."/>
            <p:cNvSpPr txBox="1"/>
            <p:nvPr/>
          </p:nvSpPr>
          <p:spPr>
            <a:xfrm>
              <a:off x="210793" y="2666672"/>
              <a:ext cx="4560352" cy="1833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sz="1900" dirty="0"/>
                <a:t>Vyhodnoťte SME podniky pomocí rychlého a přesného hodnocení žádostí v reálném čase, navrženého pro daný segment, vč. přístupu k podkladovým datům z bankovních výpisů, BI dat a dat otevřených zdrojů</a:t>
              </a:r>
              <a:endParaRPr sz="1900" dirty="0"/>
            </a:p>
          </p:txBody>
        </p:sp>
        <p:sp>
          <p:nvSpPr>
            <p:cNvPr id="335" name="Digital Onboarding is the key entry point"/>
            <p:cNvSpPr txBox="1"/>
            <p:nvPr/>
          </p:nvSpPr>
          <p:spPr>
            <a:xfrm>
              <a:off x="5509383" y="1836410"/>
              <a:ext cx="3868165" cy="5171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Monitoring</a:t>
              </a:r>
            </a:p>
          </p:txBody>
        </p:sp>
        <p:sp>
          <p:nvSpPr>
            <p:cNvPr id="336" name="Customer centricity is now pursued through digital UX rather than human interaction."/>
            <p:cNvSpPr txBox="1"/>
            <p:nvPr/>
          </p:nvSpPr>
          <p:spPr>
            <a:xfrm>
              <a:off x="5349065" y="2623357"/>
              <a:ext cx="4352309" cy="21068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dirty="0"/>
                <a:t>Monitor</a:t>
              </a:r>
              <a:r>
                <a:rPr lang="cs-CZ" dirty="0" err="1"/>
                <a:t>ujte</a:t>
              </a:r>
              <a:r>
                <a:rPr lang="cs-CZ" dirty="0"/>
                <a:t> nové zákazníky odpovídající parametrům vašich kreditních profilů vč. notifikací změn statusů nebo trendů v kreditním profilu nebo tržních rizik</a:t>
              </a:r>
              <a:endParaRPr dirty="0"/>
            </a:p>
          </p:txBody>
        </p:sp>
        <p:sp>
          <p:nvSpPr>
            <p:cNvPr id="337" name="Gaining the customer’s trust"/>
            <p:cNvSpPr txBox="1"/>
            <p:nvPr/>
          </p:nvSpPr>
          <p:spPr>
            <a:xfrm>
              <a:off x="10349575" y="1830240"/>
              <a:ext cx="4722291" cy="518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Přidaná hodnota</a:t>
              </a:r>
              <a:endParaRPr dirty="0"/>
            </a:p>
          </p:txBody>
        </p:sp>
        <p:sp>
          <p:nvSpPr>
            <p:cNvPr id="338" name="An increasingly integrated range of digital services is enabling people to view, control and share personal information with organizations they trust."/>
            <p:cNvSpPr/>
            <p:nvPr/>
          </p:nvSpPr>
          <p:spPr>
            <a:xfrm>
              <a:off x="10306172" y="2572277"/>
              <a:ext cx="4580760" cy="170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cs-CZ" dirty="0"/>
                <a:t>Lepším zacílením služeb s přidanou hodnotou zákazníkům sektoru SME</a:t>
              </a:r>
              <a:r>
                <a:rPr dirty="0"/>
                <a:t> </a:t>
              </a:r>
              <a:r>
                <a:rPr lang="cs-CZ" b="1" dirty="0"/>
                <a:t>zvyšujete </a:t>
              </a:r>
              <a:r>
                <a:rPr b="1" dirty="0"/>
                <a:t>lo</a:t>
              </a:r>
              <a:r>
                <a:rPr lang="cs-CZ" b="1" dirty="0" err="1"/>
                <a:t>aja</a:t>
              </a:r>
              <a:r>
                <a:rPr b="1" dirty="0"/>
                <a:t>l</a:t>
              </a:r>
              <a:r>
                <a:rPr lang="cs-CZ" b="1" dirty="0"/>
                <a:t>i</a:t>
              </a:r>
              <a:r>
                <a:rPr b="1" dirty="0"/>
                <a:t>t</a:t>
              </a:r>
              <a:r>
                <a:rPr lang="cs-CZ" b="1" dirty="0"/>
                <a:t>u</a:t>
              </a:r>
              <a:r>
                <a:rPr b="1" dirty="0"/>
                <a:t>,</a:t>
              </a:r>
              <a:r>
                <a:rPr dirty="0"/>
                <a:t> </a:t>
              </a:r>
              <a:r>
                <a:rPr lang="cs-CZ" b="1" dirty="0"/>
                <a:t>upevňujete vazby</a:t>
              </a:r>
              <a:r>
                <a:rPr dirty="0"/>
                <a:t> a </a:t>
              </a:r>
              <a:r>
                <a:rPr lang="cs-CZ" dirty="0"/>
                <a:t>prohlubujete vzájemný obchodní vztah</a:t>
              </a:r>
              <a:endParaRPr dirty="0"/>
            </a:p>
          </p:txBody>
        </p:sp>
        <p:sp>
          <p:nvSpPr>
            <p:cNvPr id="339" name="New technologies for a better engagement"/>
            <p:cNvSpPr txBox="1"/>
            <p:nvPr/>
          </p:nvSpPr>
          <p:spPr>
            <a:xfrm>
              <a:off x="15531348" y="1894873"/>
              <a:ext cx="3868165" cy="517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b">
              <a:spAutoFit/>
            </a:bodyPr>
            <a:lstStyle>
              <a:lvl1pPr algn="l" defTabSz="584200">
                <a:lnSpc>
                  <a:spcPct val="80000"/>
                </a:lnSpc>
                <a:spcBef>
                  <a:spcPts val="100"/>
                </a:spcBef>
                <a:defRPr sz="33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Transparentnost</a:t>
              </a:r>
              <a:endParaRPr dirty="0"/>
            </a:p>
          </p:txBody>
        </p:sp>
        <p:sp>
          <p:nvSpPr>
            <p:cNvPr id="340" name="Technologies such as Machine Learning and Artificial Intelligence can be used for exceeding customers’ expectations."/>
            <p:cNvSpPr txBox="1"/>
            <p:nvPr/>
          </p:nvSpPr>
          <p:spPr>
            <a:xfrm>
              <a:off x="15397180" y="2551468"/>
              <a:ext cx="4538372" cy="1700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584200">
                <a:lnSpc>
                  <a:spcPct val="120000"/>
                </a:lnSpc>
                <a:defRPr sz="2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cs-CZ" dirty="0"/>
                <a:t>Maximalizujete možností transparentnosti projektu </a:t>
              </a:r>
              <a:r>
                <a:rPr lang="cs-CZ" dirty="0" err="1"/>
                <a:t>CreditPassport</a:t>
              </a:r>
              <a:r>
                <a:rPr lang="cs-CZ" dirty="0"/>
                <a:t>® porozuměním a adresnou podporou potřeb SME firem</a:t>
              </a:r>
              <a:endParaRPr dirty="0"/>
            </a:p>
          </p:txBody>
        </p:sp>
      </p:grpSp>
      <p:sp>
        <p:nvSpPr>
          <p:cNvPr id="342" name="Crif Digital | Who we are"/>
          <p:cNvSpPr txBox="1"/>
          <p:nvPr/>
        </p:nvSpPr>
        <p:spPr>
          <a:xfrm>
            <a:off x="1199077" y="12926316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Private &amp; Confidential - not to be shared with any 3rd party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1549" y="12626778"/>
            <a:ext cx="1701801" cy="76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1"/>
          <p:cNvSpPr/>
          <p:nvPr/>
        </p:nvSpPr>
        <p:spPr>
          <a:xfrm>
            <a:off x="-1" y="-1"/>
            <a:ext cx="24384001" cy="13716001"/>
          </a:xfrm>
          <a:prstGeom prst="rect">
            <a:avLst/>
          </a:prstGeom>
          <a:solidFill>
            <a:srgbClr val="16161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algn="l" defTabSz="1625600">
              <a:defRPr sz="6400">
                <a:solidFill>
                  <a:srgbClr val="003B7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346" name="johnson-wang-4flhKx1sUdE-unsplash.jpg" descr="johnson-wang-4flhKx1sUdE-unspla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70" y="230338"/>
            <a:ext cx="19878929" cy="13255327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Rettangolo"/>
          <p:cNvSpPr/>
          <p:nvPr/>
        </p:nvSpPr>
        <p:spPr>
          <a:xfrm flipH="1">
            <a:off x="-4" y="-1"/>
            <a:ext cx="10087828" cy="13716001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</a:gradFill>
          <a:ln w="12700">
            <a:miter lim="400000"/>
          </a:ln>
        </p:spPr>
        <p:txBody>
          <a:bodyPr lIns="121919" tIns="121919" rIns="121919" bIns="121919" anchor="ctr"/>
          <a:lstStyle/>
          <a:p>
            <a:pPr defTabSz="825501">
              <a:defRPr sz="1000">
                <a:solidFill>
                  <a:srgbClr val="1E1E1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8" name="01.…"/>
          <p:cNvSpPr txBox="1"/>
          <p:nvPr/>
        </p:nvSpPr>
        <p:spPr>
          <a:xfrm>
            <a:off x="3492474" y="4130138"/>
            <a:ext cx="15673520" cy="3487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lnSpc>
                <a:spcPts val="4200"/>
              </a:lnSpc>
              <a:defRPr baseline="32499">
                <a:solidFill>
                  <a:srgbClr val="A9A9A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02.</a:t>
            </a:r>
            <a:endParaRPr sz="6400" dirty="0"/>
          </a:p>
          <a:p>
            <a:pPr algn="l" defTabSz="584200">
              <a:lnSpc>
                <a:spcPct val="70000"/>
              </a:lnSpc>
              <a:defRPr sz="12800" b="1" cap="all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CREDIT PASSPORT</a:t>
            </a:r>
            <a:br>
              <a:rPr dirty="0"/>
            </a:br>
            <a:r>
              <a:rPr lang="cs-CZ" dirty="0"/>
              <a:t>ROZHRANÍ </a:t>
            </a:r>
            <a:r>
              <a:rPr lang="cs-CZ" dirty="0" err="1"/>
              <a:t>pRO</a:t>
            </a:r>
            <a:r>
              <a:rPr lang="cs-CZ" dirty="0"/>
              <a:t> </a:t>
            </a:r>
            <a:r>
              <a:rPr dirty="0"/>
              <a:t>SME</a:t>
            </a:r>
          </a:p>
        </p:txBody>
      </p:sp>
      <p:pic>
        <p:nvPicPr>
          <p:cNvPr id="349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479" y="612804"/>
            <a:ext cx="2848770" cy="930408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Context, trends &amp; opportunities"/>
          <p:cNvSpPr txBox="1"/>
          <p:nvPr/>
        </p:nvSpPr>
        <p:spPr>
          <a:xfrm>
            <a:off x="3559604" y="7673713"/>
            <a:ext cx="17674812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584200">
              <a:lnSpc>
                <a:spcPct val="90000"/>
              </a:lnSpc>
              <a:defRPr cap="all" spc="64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cs-CZ" dirty="0" err="1"/>
              <a:t>NáSTROJE</a:t>
            </a:r>
            <a:r>
              <a:rPr lang="cs-CZ" dirty="0"/>
              <a:t> pro 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</a:rPr>
              <a:t>SME</a:t>
            </a:r>
            <a:r>
              <a:rPr lang="cs-CZ" dirty="0"/>
              <a:t> s PŘIDANOU HODNOTOU</a:t>
            </a:r>
            <a:endParaRPr dirty="0"/>
          </a:p>
        </p:txBody>
      </p:sp>
      <p:pic>
        <p:nvPicPr>
          <p:cNvPr id="35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549" y="12626778"/>
            <a:ext cx="1701801" cy="76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magine" descr="Immagine"/>
          <p:cNvPicPr>
            <a:picLocks noChangeAspect="1"/>
          </p:cNvPicPr>
          <p:nvPr/>
        </p:nvPicPr>
        <p:blipFill>
          <a:blip r:embed="rId2"/>
          <a:srcRect l="46407" t="8337" r="1977" b="3614"/>
          <a:stretch>
            <a:fillRect/>
          </a:stretch>
        </p:blipFill>
        <p:spPr>
          <a:xfrm>
            <a:off x="10483322" y="-25400"/>
            <a:ext cx="13949486" cy="13766768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A new financial model open, modular &amp; data driven"/>
          <p:cNvSpPr txBox="1"/>
          <p:nvPr/>
        </p:nvSpPr>
        <p:spPr>
          <a:xfrm>
            <a:off x="1126525" y="2596977"/>
            <a:ext cx="6661520" cy="177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584200">
              <a:lnSpc>
                <a:spcPct val="90000"/>
              </a:lnSpc>
              <a:defRPr sz="6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cs-CZ" dirty="0"/>
              <a:t>Bližší pohled na</a:t>
            </a:r>
          </a:p>
          <a:p>
            <a:r>
              <a:rPr dirty="0" err="1"/>
              <a:t>CreditPassport</a:t>
            </a:r>
            <a:r>
              <a:rPr lang="cs-CZ" dirty="0"/>
              <a:t>®</a:t>
            </a:r>
            <a:endParaRPr dirty="0"/>
          </a:p>
        </p:txBody>
      </p:sp>
      <p:pic>
        <p:nvPicPr>
          <p:cNvPr id="355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479" y="612804"/>
            <a:ext cx="2848770" cy="930408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By taking advantage of the enabling power of technology (Big Data, Mobile experience, Open API) we are able to provide traditional financial institutions and their customers with new proactive, data-driven services and experiences.…"/>
          <p:cNvSpPr txBox="1"/>
          <p:nvPr/>
        </p:nvSpPr>
        <p:spPr>
          <a:xfrm>
            <a:off x="1156678" y="4787306"/>
            <a:ext cx="8717412" cy="772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 err="1"/>
              <a:t>CreditPassport</a:t>
            </a:r>
            <a:r>
              <a:rPr lang="cs-CZ" dirty="0"/>
              <a:t>® umožňuje uživatelům z řad malých a středních podniků porozumět jejich finančnímu zdraví a odolnosti jejich podnikání z pohledu finančního sektoru, což jim umožňuje hrát aktivní roli na jejich cestě za kvalitním kreditním profilem a zpřístupněním tak větší škály služeb finančního sektoru.</a:t>
            </a:r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cs-CZ" dirty="0"/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To vytváří atraktivitu a loajalitu k platformě, kde formou  „gamifikace“ poznání jejich finančního zdraví dává důvod se přihlásit, pochopit, zlepšovat klíčové parametry a udržovat své účty Open Banking  a další data o firmě propojené.</a:t>
            </a:r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cs-CZ" dirty="0"/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 err="1"/>
              <a:t>CreditPassport</a:t>
            </a:r>
            <a:r>
              <a:rPr lang="cs-CZ" dirty="0"/>
              <a:t> ® je postaven na robustním API rozhraní, které umožňuje jeho přidání do řady informačních platforem jako řadu funkcí a nástrojů s přidanou hodnotou.</a:t>
            </a:r>
            <a:endParaRPr dirty="0"/>
          </a:p>
        </p:txBody>
      </p:sp>
      <p:sp>
        <p:nvSpPr>
          <p:cNvPr id="357" name="Arrow"/>
          <p:cNvSpPr/>
          <p:nvPr/>
        </p:nvSpPr>
        <p:spPr>
          <a:xfrm>
            <a:off x="9916227" y="5092224"/>
            <a:ext cx="1405958" cy="4010596"/>
          </a:xfrm>
          <a:prstGeom prst="rightArrow">
            <a:avLst>
              <a:gd name="adj1" fmla="val 100000"/>
              <a:gd name="adj2" fmla="val 6204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549" y="12626778"/>
            <a:ext cx="1701801" cy="7624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1" name="Group"/>
          <p:cNvGrpSpPr/>
          <p:nvPr/>
        </p:nvGrpSpPr>
        <p:grpSpPr>
          <a:xfrm>
            <a:off x="10959564" y="3321528"/>
            <a:ext cx="12996948" cy="7509672"/>
            <a:chOff x="2" y="-1"/>
            <a:chExt cx="12996947" cy="7509670"/>
          </a:xfrm>
        </p:grpSpPr>
        <p:pic>
          <p:nvPicPr>
            <p:cNvPr id="359" name="Image" descr="Image"/>
            <p:cNvPicPr>
              <a:picLocks noChangeAspect="1"/>
            </p:cNvPicPr>
            <p:nvPr/>
          </p:nvPicPr>
          <p:blipFill>
            <a:blip r:embed="rId5"/>
            <a:srcRect l="3367" r="3367"/>
            <a:stretch>
              <a:fillRect/>
            </a:stretch>
          </p:blipFill>
          <p:spPr>
            <a:xfrm>
              <a:off x="1218467" y="478609"/>
              <a:ext cx="10401462" cy="6432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0" name="Picture 35" descr="Picture 35"/>
            <p:cNvPicPr>
              <a:picLocks noChangeAspect="1"/>
            </p:cNvPicPr>
            <p:nvPr/>
          </p:nvPicPr>
          <p:blipFill>
            <a:blip r:embed="rId6"/>
            <a:srcRect l="2323" t="3896" r="3663" b="7590"/>
            <a:stretch>
              <a:fillRect/>
            </a:stretch>
          </p:blipFill>
          <p:spPr>
            <a:xfrm>
              <a:off x="2" y="-2"/>
              <a:ext cx="12996949" cy="7509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7" h="21448" extrusionOk="0">
                  <a:moveTo>
                    <a:pt x="10685" y="0"/>
                  </a:moveTo>
                  <a:cubicBezTo>
                    <a:pt x="2028" y="0"/>
                    <a:pt x="2143" y="-6"/>
                    <a:pt x="1979" y="435"/>
                  </a:cubicBezTo>
                  <a:cubicBezTo>
                    <a:pt x="1950" y="513"/>
                    <a:pt x="1912" y="5132"/>
                    <a:pt x="1896" y="10699"/>
                  </a:cubicBezTo>
                  <a:lnTo>
                    <a:pt x="1865" y="20822"/>
                  </a:lnTo>
                  <a:lnTo>
                    <a:pt x="865" y="20874"/>
                  </a:lnTo>
                  <a:cubicBezTo>
                    <a:pt x="-90" y="20925"/>
                    <a:pt x="-166" y="20957"/>
                    <a:pt x="213" y="21154"/>
                  </a:cubicBezTo>
                  <a:cubicBezTo>
                    <a:pt x="250" y="21174"/>
                    <a:pt x="282" y="21200"/>
                    <a:pt x="308" y="21228"/>
                  </a:cubicBezTo>
                  <a:cubicBezTo>
                    <a:pt x="415" y="21264"/>
                    <a:pt x="529" y="21299"/>
                    <a:pt x="577" y="21310"/>
                  </a:cubicBezTo>
                  <a:cubicBezTo>
                    <a:pt x="643" y="21315"/>
                    <a:pt x="730" y="21335"/>
                    <a:pt x="757" y="21360"/>
                  </a:cubicBezTo>
                  <a:cubicBezTo>
                    <a:pt x="804" y="21402"/>
                    <a:pt x="772" y="21428"/>
                    <a:pt x="666" y="21448"/>
                  </a:cubicBezTo>
                  <a:lnTo>
                    <a:pt x="20617" y="21448"/>
                  </a:lnTo>
                  <a:cubicBezTo>
                    <a:pt x="20511" y="21399"/>
                    <a:pt x="20536" y="21366"/>
                    <a:pt x="20719" y="21327"/>
                  </a:cubicBezTo>
                  <a:cubicBezTo>
                    <a:pt x="20754" y="21319"/>
                    <a:pt x="20769" y="21319"/>
                    <a:pt x="20791" y="21317"/>
                  </a:cubicBezTo>
                  <a:cubicBezTo>
                    <a:pt x="20824" y="21307"/>
                    <a:pt x="20866" y="21293"/>
                    <a:pt x="20907" y="21281"/>
                  </a:cubicBezTo>
                  <a:cubicBezTo>
                    <a:pt x="20950" y="21237"/>
                    <a:pt x="21056" y="21181"/>
                    <a:pt x="21292" y="21063"/>
                  </a:cubicBezTo>
                  <a:cubicBezTo>
                    <a:pt x="21373" y="21022"/>
                    <a:pt x="21424" y="20994"/>
                    <a:pt x="21427" y="20972"/>
                  </a:cubicBezTo>
                  <a:cubicBezTo>
                    <a:pt x="21434" y="20924"/>
                    <a:pt x="21208" y="20908"/>
                    <a:pt x="20549" y="20874"/>
                  </a:cubicBezTo>
                  <a:lnTo>
                    <a:pt x="19532" y="20822"/>
                  </a:lnTo>
                  <a:lnTo>
                    <a:pt x="19534" y="10879"/>
                  </a:lnTo>
                  <a:cubicBezTo>
                    <a:pt x="19536" y="-152"/>
                    <a:pt x="19558" y="453"/>
                    <a:pt x="19139" y="150"/>
                  </a:cubicBezTo>
                  <a:cubicBezTo>
                    <a:pt x="18964" y="23"/>
                    <a:pt x="17676" y="0"/>
                    <a:pt x="1068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495300" rotWithShape="0">
                <a:srgbClr val="000000">
                  <a:alpha val="96941"/>
                </a:srgbClr>
              </a:outerShdw>
            </a:effectLst>
          </p:spPr>
        </p:pic>
      </p:grpSp>
      <p:sp>
        <p:nvSpPr>
          <p:cNvPr id="362" name="Crif Digital | Who we are"/>
          <p:cNvSpPr txBox="1"/>
          <p:nvPr/>
        </p:nvSpPr>
        <p:spPr>
          <a:xfrm>
            <a:off x="1199077" y="12926316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Private &amp; Confidential - not to be shared with any 3rd party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magine" descr="Immagine"/>
          <p:cNvPicPr>
            <a:picLocks noChangeAspect="1"/>
          </p:cNvPicPr>
          <p:nvPr/>
        </p:nvPicPr>
        <p:blipFill>
          <a:blip r:embed="rId2"/>
          <a:srcRect l="7437" t="8337" r="35548" b="3614"/>
          <a:stretch>
            <a:fillRect/>
          </a:stretch>
        </p:blipFill>
        <p:spPr>
          <a:xfrm>
            <a:off x="-48807" y="-25400"/>
            <a:ext cx="15408675" cy="13766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3"/>
          <a:srcRect l="3758" r="2073"/>
          <a:stretch>
            <a:fillRect/>
          </a:stretch>
        </p:blipFill>
        <p:spPr>
          <a:xfrm>
            <a:off x="2073781" y="3792838"/>
            <a:ext cx="10525326" cy="644018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A new financial model open, modular &amp; data driven"/>
          <p:cNvSpPr txBox="1"/>
          <p:nvPr/>
        </p:nvSpPr>
        <p:spPr>
          <a:xfrm>
            <a:off x="16805513" y="2596977"/>
            <a:ext cx="7316359" cy="177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584200">
              <a:lnSpc>
                <a:spcPct val="90000"/>
              </a:lnSpc>
              <a:defRPr sz="6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Kouč pro zlepšení úvěrové kvality</a:t>
            </a:r>
            <a:endParaRPr dirty="0"/>
          </a:p>
        </p:txBody>
      </p:sp>
      <p:sp>
        <p:nvSpPr>
          <p:cNvPr id="367" name="By taking advantage of the enabling power of technology (Big Data, Mobile experience, Open API) we are able to provide traditional financial institutions and their customers with new proactive, data-driven services and experiences.…"/>
          <p:cNvSpPr txBox="1"/>
          <p:nvPr/>
        </p:nvSpPr>
        <p:spPr>
          <a:xfrm>
            <a:off x="16831490" y="4684731"/>
            <a:ext cx="7290382" cy="7204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Majitelé firem, kteří upgradovali na plán Plus, dostávají informace, aby lépe pochopili ekonomické fungování svého podnikání a zlepšili svou finanční stabilitu – </a:t>
            </a:r>
            <a:r>
              <a:rPr lang="cs-CZ" b="1" dirty="0"/>
              <a:t>zefektivnili náklady na financování a stali se silnějšími a odolnějšími jako financované subjekty</a:t>
            </a:r>
            <a:r>
              <a:rPr dirty="0"/>
              <a:t>.</a:t>
            </a:r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="1" dirty="0"/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Sekce </a:t>
            </a:r>
            <a:r>
              <a:rPr lang="cs-CZ" b="1" dirty="0"/>
              <a:t>Zlepšování</a:t>
            </a:r>
            <a:r>
              <a:rPr lang="cs-CZ" dirty="0"/>
              <a:t> zvýrazňuje oblasti na které je třeba se zaměřit, poskytuje srovnání s obdobnými firmami a nástroje pro zkoumání detailů libovolných oblastí ovlivňující kreditní profil firmy</a:t>
            </a:r>
            <a:r>
              <a:rPr dirty="0"/>
              <a:t>.</a:t>
            </a:r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l" defTabSz="584200">
              <a:lnSpc>
                <a:spcPct val="12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Může být také použito k identifikaci a doporučení potřeb vhodných konkrétních typů produktů</a:t>
            </a:r>
            <a:r>
              <a:rPr dirty="0"/>
              <a:t>.</a:t>
            </a:r>
          </a:p>
        </p:txBody>
      </p:sp>
      <p:sp>
        <p:nvSpPr>
          <p:cNvPr id="368" name="Arrow"/>
          <p:cNvSpPr/>
          <p:nvPr/>
        </p:nvSpPr>
        <p:spPr>
          <a:xfrm rot="10800000">
            <a:off x="14619168" y="5092224"/>
            <a:ext cx="1405957" cy="4010596"/>
          </a:xfrm>
          <a:prstGeom prst="rightArrow">
            <a:avLst>
              <a:gd name="adj1" fmla="val 100000"/>
              <a:gd name="adj2" fmla="val 6204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0221" y="741606"/>
            <a:ext cx="2623287" cy="672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1998" y="12626979"/>
            <a:ext cx="1700903" cy="762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Group" descr="Group"/>
          <p:cNvPicPr>
            <a:picLocks noChangeAspect="1"/>
          </p:cNvPicPr>
          <p:nvPr/>
        </p:nvPicPr>
        <p:blipFill>
          <a:blip r:embed="rId6"/>
          <a:srcRect l="2323" t="3896" r="3663" b="7590"/>
          <a:stretch>
            <a:fillRect/>
          </a:stretch>
        </p:blipFill>
        <p:spPr>
          <a:xfrm>
            <a:off x="815920" y="3321528"/>
            <a:ext cx="12996948" cy="7509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448" extrusionOk="0">
                <a:moveTo>
                  <a:pt x="10685" y="0"/>
                </a:moveTo>
                <a:cubicBezTo>
                  <a:pt x="2028" y="0"/>
                  <a:pt x="2143" y="-6"/>
                  <a:pt x="1979" y="435"/>
                </a:cubicBezTo>
                <a:cubicBezTo>
                  <a:pt x="1950" y="513"/>
                  <a:pt x="1912" y="5132"/>
                  <a:pt x="1896" y="10699"/>
                </a:cubicBezTo>
                <a:lnTo>
                  <a:pt x="1865" y="20822"/>
                </a:lnTo>
                <a:lnTo>
                  <a:pt x="865" y="20874"/>
                </a:lnTo>
                <a:cubicBezTo>
                  <a:pt x="-90" y="20925"/>
                  <a:pt x="-166" y="20957"/>
                  <a:pt x="213" y="21154"/>
                </a:cubicBezTo>
                <a:cubicBezTo>
                  <a:pt x="250" y="21174"/>
                  <a:pt x="282" y="21200"/>
                  <a:pt x="308" y="21228"/>
                </a:cubicBezTo>
                <a:cubicBezTo>
                  <a:pt x="415" y="21264"/>
                  <a:pt x="529" y="21299"/>
                  <a:pt x="577" y="21310"/>
                </a:cubicBezTo>
                <a:cubicBezTo>
                  <a:pt x="643" y="21315"/>
                  <a:pt x="730" y="21335"/>
                  <a:pt x="757" y="21360"/>
                </a:cubicBezTo>
                <a:cubicBezTo>
                  <a:pt x="804" y="21402"/>
                  <a:pt x="772" y="21428"/>
                  <a:pt x="666" y="21448"/>
                </a:cubicBezTo>
                <a:lnTo>
                  <a:pt x="20617" y="21448"/>
                </a:lnTo>
                <a:cubicBezTo>
                  <a:pt x="20511" y="21399"/>
                  <a:pt x="20536" y="21366"/>
                  <a:pt x="20719" y="21327"/>
                </a:cubicBezTo>
                <a:cubicBezTo>
                  <a:pt x="20754" y="21319"/>
                  <a:pt x="20769" y="21319"/>
                  <a:pt x="20791" y="21317"/>
                </a:cubicBezTo>
                <a:cubicBezTo>
                  <a:pt x="20824" y="21307"/>
                  <a:pt x="20866" y="21293"/>
                  <a:pt x="20907" y="21281"/>
                </a:cubicBezTo>
                <a:cubicBezTo>
                  <a:pt x="20950" y="21237"/>
                  <a:pt x="21056" y="21181"/>
                  <a:pt x="21292" y="21063"/>
                </a:cubicBezTo>
                <a:cubicBezTo>
                  <a:pt x="21373" y="21022"/>
                  <a:pt x="21424" y="20994"/>
                  <a:pt x="21427" y="20972"/>
                </a:cubicBezTo>
                <a:cubicBezTo>
                  <a:pt x="21434" y="20924"/>
                  <a:pt x="21208" y="20908"/>
                  <a:pt x="20549" y="20874"/>
                </a:cubicBezTo>
                <a:lnTo>
                  <a:pt x="19532" y="20822"/>
                </a:lnTo>
                <a:lnTo>
                  <a:pt x="19534" y="10879"/>
                </a:lnTo>
                <a:cubicBezTo>
                  <a:pt x="19536" y="-152"/>
                  <a:pt x="19558" y="453"/>
                  <a:pt x="19139" y="150"/>
                </a:cubicBezTo>
                <a:cubicBezTo>
                  <a:pt x="18964" y="23"/>
                  <a:pt x="17676" y="0"/>
                  <a:pt x="10685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495300" rotWithShape="0">
              <a:srgbClr val="000000">
                <a:alpha val="96941"/>
              </a:srgbClr>
            </a:outerShdw>
          </a:effectLst>
        </p:spPr>
      </p:pic>
      <p:sp>
        <p:nvSpPr>
          <p:cNvPr id="372" name="Crif Digital | Who we are"/>
          <p:cNvSpPr txBox="1"/>
          <p:nvPr/>
        </p:nvSpPr>
        <p:spPr>
          <a:xfrm>
            <a:off x="1199077" y="12926316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Private &amp; Confidential - not to be shared with any 3rd party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magine" descr="Immagine"/>
          <p:cNvPicPr>
            <a:picLocks noChangeAspect="1"/>
          </p:cNvPicPr>
          <p:nvPr/>
        </p:nvPicPr>
        <p:blipFill>
          <a:blip r:embed="rId2"/>
          <a:srcRect l="46407" t="8337" r="1977" b="3614"/>
          <a:stretch>
            <a:fillRect/>
          </a:stretch>
        </p:blipFill>
        <p:spPr>
          <a:xfrm>
            <a:off x="10483322" y="-25400"/>
            <a:ext cx="13949486" cy="13766768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A new financial model open, modular &amp; data driven"/>
          <p:cNvSpPr txBox="1"/>
          <p:nvPr/>
        </p:nvSpPr>
        <p:spPr>
          <a:xfrm>
            <a:off x="560961" y="437655"/>
            <a:ext cx="6661520" cy="1772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l" defTabSz="584200">
              <a:lnSpc>
                <a:spcPct val="90000"/>
              </a:lnSpc>
              <a:defRPr sz="6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6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Základní principy</a:t>
            </a:r>
          </a:p>
          <a:p>
            <a:pPr marL="0" marR="0" lvl="0" indent="0" algn="l" defTabSz="5842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CreditPassport</a:t>
            </a:r>
            <a:r>
              <a:rPr kumimoji="0" lang="cs-CZ" sz="6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®</a:t>
            </a:r>
            <a:endParaRPr kumimoji="0" sz="6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55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479" y="612804"/>
            <a:ext cx="2848770" cy="93040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Arrow"/>
          <p:cNvSpPr/>
          <p:nvPr/>
        </p:nvSpPr>
        <p:spPr>
          <a:xfrm>
            <a:off x="9916227" y="5092224"/>
            <a:ext cx="1405958" cy="4010596"/>
          </a:xfrm>
          <a:prstGeom prst="rightArrow">
            <a:avLst>
              <a:gd name="adj1" fmla="val 100000"/>
              <a:gd name="adj2" fmla="val 6204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1549" y="12626778"/>
            <a:ext cx="1701801" cy="76240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Crif Digital | Who we are"/>
          <p:cNvSpPr txBox="1"/>
          <p:nvPr/>
        </p:nvSpPr>
        <p:spPr>
          <a:xfrm>
            <a:off x="1199077" y="12926316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Private &amp; Confidential - not to be shared with any 3rd party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215DA4-2C14-B502-E5C4-E2DA5529F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68973" y="3411325"/>
            <a:ext cx="10807507" cy="6137120"/>
          </a:xfrm>
          <a:prstGeom prst="rect">
            <a:avLst/>
          </a:prstGeom>
        </p:spPr>
      </p:pic>
      <p:pic>
        <p:nvPicPr>
          <p:cNvPr id="360" name="Picture 35" descr="Picture 35"/>
          <p:cNvPicPr>
            <a:picLocks noChangeAspect="1"/>
          </p:cNvPicPr>
          <p:nvPr/>
        </p:nvPicPr>
        <p:blipFill>
          <a:blip r:embed="rId6"/>
          <a:srcRect l="2323" t="3896" r="3663" b="7590"/>
          <a:stretch>
            <a:fillRect/>
          </a:stretch>
        </p:blipFill>
        <p:spPr>
          <a:xfrm>
            <a:off x="10893140" y="2864036"/>
            <a:ext cx="13200188" cy="7509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7" h="21448" extrusionOk="0">
                <a:moveTo>
                  <a:pt x="10685" y="0"/>
                </a:moveTo>
                <a:cubicBezTo>
                  <a:pt x="2028" y="0"/>
                  <a:pt x="2143" y="-6"/>
                  <a:pt x="1979" y="435"/>
                </a:cubicBezTo>
                <a:cubicBezTo>
                  <a:pt x="1950" y="513"/>
                  <a:pt x="1912" y="5132"/>
                  <a:pt x="1896" y="10699"/>
                </a:cubicBezTo>
                <a:lnTo>
                  <a:pt x="1865" y="20822"/>
                </a:lnTo>
                <a:lnTo>
                  <a:pt x="865" y="20874"/>
                </a:lnTo>
                <a:cubicBezTo>
                  <a:pt x="-90" y="20925"/>
                  <a:pt x="-166" y="20957"/>
                  <a:pt x="213" y="21154"/>
                </a:cubicBezTo>
                <a:cubicBezTo>
                  <a:pt x="250" y="21174"/>
                  <a:pt x="282" y="21200"/>
                  <a:pt x="308" y="21228"/>
                </a:cubicBezTo>
                <a:cubicBezTo>
                  <a:pt x="415" y="21264"/>
                  <a:pt x="529" y="21299"/>
                  <a:pt x="577" y="21310"/>
                </a:cubicBezTo>
                <a:cubicBezTo>
                  <a:pt x="643" y="21315"/>
                  <a:pt x="730" y="21335"/>
                  <a:pt x="757" y="21360"/>
                </a:cubicBezTo>
                <a:cubicBezTo>
                  <a:pt x="804" y="21402"/>
                  <a:pt x="772" y="21428"/>
                  <a:pt x="666" y="21448"/>
                </a:cubicBezTo>
                <a:lnTo>
                  <a:pt x="20617" y="21448"/>
                </a:lnTo>
                <a:cubicBezTo>
                  <a:pt x="20511" y="21399"/>
                  <a:pt x="20536" y="21366"/>
                  <a:pt x="20719" y="21327"/>
                </a:cubicBezTo>
                <a:cubicBezTo>
                  <a:pt x="20754" y="21319"/>
                  <a:pt x="20769" y="21319"/>
                  <a:pt x="20791" y="21317"/>
                </a:cubicBezTo>
                <a:cubicBezTo>
                  <a:pt x="20824" y="21307"/>
                  <a:pt x="20866" y="21293"/>
                  <a:pt x="20907" y="21281"/>
                </a:cubicBezTo>
                <a:cubicBezTo>
                  <a:pt x="20950" y="21237"/>
                  <a:pt x="21056" y="21181"/>
                  <a:pt x="21292" y="21063"/>
                </a:cubicBezTo>
                <a:cubicBezTo>
                  <a:pt x="21373" y="21022"/>
                  <a:pt x="21424" y="20994"/>
                  <a:pt x="21427" y="20972"/>
                </a:cubicBezTo>
                <a:cubicBezTo>
                  <a:pt x="21434" y="20924"/>
                  <a:pt x="21208" y="20908"/>
                  <a:pt x="20549" y="20874"/>
                </a:cubicBezTo>
                <a:lnTo>
                  <a:pt x="19532" y="20822"/>
                </a:lnTo>
                <a:lnTo>
                  <a:pt x="19534" y="10879"/>
                </a:lnTo>
                <a:cubicBezTo>
                  <a:pt x="19536" y="-152"/>
                  <a:pt x="19558" y="453"/>
                  <a:pt x="19139" y="150"/>
                </a:cubicBezTo>
                <a:cubicBezTo>
                  <a:pt x="18964" y="23"/>
                  <a:pt x="17676" y="0"/>
                  <a:pt x="10685" y="0"/>
                </a:cubicBezTo>
                <a:close/>
              </a:path>
            </a:pathLst>
          </a:custGeom>
          <a:ln w="12700" cap="flat">
            <a:noFill/>
            <a:miter lim="400000"/>
          </a:ln>
          <a:effectLst>
            <a:outerShdw blurRad="495300" rotWithShape="0">
              <a:srgbClr val="000000">
                <a:alpha val="96941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4EB709C-32BF-A223-182D-EAE5B7B2D0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73" t="-2384" r="9326" b="49328"/>
          <a:stretch/>
        </p:blipFill>
        <p:spPr>
          <a:xfrm>
            <a:off x="580642" y="9895966"/>
            <a:ext cx="2062162" cy="132404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10DCCB-BD11-729F-F003-9F67A1D3197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12" t="2463" r="-712" b="44556"/>
          <a:stretch/>
        </p:blipFill>
        <p:spPr>
          <a:xfrm>
            <a:off x="625071" y="2736150"/>
            <a:ext cx="2062161" cy="14953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145BB7-519A-B2BE-2A4F-206CEA1541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4950" b="53585"/>
          <a:stretch/>
        </p:blipFill>
        <p:spPr>
          <a:xfrm>
            <a:off x="516532" y="7513449"/>
            <a:ext cx="2126272" cy="154511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5D061B8-7893-F2D2-8B9B-CB915EB8B8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525" r="13908" b="45299"/>
          <a:stretch/>
        </p:blipFill>
        <p:spPr>
          <a:xfrm>
            <a:off x="560960" y="5295690"/>
            <a:ext cx="2081844" cy="132404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DBF2175-108D-2BA7-6EF7-28A0A2D7DBF4}"/>
              </a:ext>
            </a:extLst>
          </p:cNvPr>
          <p:cNvSpPr txBox="1"/>
          <p:nvPr/>
        </p:nvSpPr>
        <p:spPr>
          <a:xfrm>
            <a:off x="2965896" y="7414102"/>
            <a:ext cx="7339325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REGISTRY</a:t>
            </a:r>
            <a:r>
              <a:rPr kumimoji="0" lang="cs-CZ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 Použití služby </a:t>
            </a:r>
            <a:r>
              <a:rPr lang="cs-CZ" sz="2800" dirty="0"/>
              <a:t>je navrženo tak, že </a:t>
            </a:r>
            <a:r>
              <a:rPr kumimoji="0" lang="cs-CZ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neovlivňuje hodnotu vašeho kreditního skóre v úvěrových registrech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DAC80BE-B0C6-C8B9-0470-B80C6F014D22}"/>
              </a:ext>
            </a:extLst>
          </p:cNvPr>
          <p:cNvSpPr txBox="1"/>
          <p:nvPr/>
        </p:nvSpPr>
        <p:spPr>
          <a:xfrm>
            <a:off x="2881027" y="2632924"/>
            <a:ext cx="7509065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KONTROLA:</a:t>
            </a:r>
            <a:r>
              <a:rPr kumimoji="0" lang="cs-CZ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Přístup k vašim datům máte vždy plně pod kontrolou. Uživatel služby definuje kdo a za jakých podmínek má přístup k jeho datům ať už agregovaným nebo detailním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C4464FC-1C1E-D2B0-A942-92317682D6C3}"/>
              </a:ext>
            </a:extLst>
          </p:cNvPr>
          <p:cNvSpPr txBox="1"/>
          <p:nvPr/>
        </p:nvSpPr>
        <p:spPr>
          <a:xfrm>
            <a:off x="2881027" y="5204623"/>
            <a:ext cx="7509065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BEZPEČNOST</a:t>
            </a:r>
            <a:r>
              <a:rPr kumimoji="0" lang="cs-CZ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 Služba je plně v souladu s požadavky klíčovýc</a:t>
            </a:r>
            <a:r>
              <a:rPr lang="cs-CZ" sz="2800" dirty="0"/>
              <a:t>h regulací vč. ochrany dat (GDPR, PSD2, ISO 27000 apod.)</a:t>
            </a:r>
            <a:endParaRPr kumimoji="0" lang="cs-CZ" sz="28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965ED5E-1C60-3DBF-8A78-18622806EF67}"/>
              </a:ext>
            </a:extLst>
          </p:cNvPr>
          <p:cNvSpPr txBox="1"/>
          <p:nvPr/>
        </p:nvSpPr>
        <p:spPr>
          <a:xfrm>
            <a:off x="2881025" y="9816135"/>
            <a:ext cx="7509065" cy="22570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800" b="1" dirty="0"/>
              <a:t>DOSTUPNOST</a:t>
            </a:r>
            <a:r>
              <a:rPr kumimoji="0" lang="cs-CZ" sz="2800" b="1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</a:t>
            </a:r>
            <a:r>
              <a:rPr kumimoji="0" lang="cs-CZ" sz="28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Základní funkce služby jsou přístupné všem aktivním subjektům registrovaným pro podnikání v ČR. Použití služby nevyžaduje platby předem nebo registraci platební karty.</a:t>
            </a:r>
          </a:p>
        </p:txBody>
      </p:sp>
    </p:spTree>
    <p:extLst>
      <p:ext uri="{BB962C8B-B14F-4D97-AF65-F5344CB8AC3E}">
        <p14:creationId xmlns:p14="http://schemas.microsoft.com/office/powerpoint/2010/main" val="26648031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Immagine" descr="Immagine"/>
          <p:cNvPicPr>
            <a:picLocks noChangeAspect="1"/>
          </p:cNvPicPr>
          <p:nvPr/>
        </p:nvPicPr>
        <p:blipFill>
          <a:blip r:embed="rId2"/>
          <a:srcRect l="7437" t="3286" r="1977" b="82161"/>
          <a:stretch>
            <a:fillRect/>
          </a:stretch>
        </p:blipFill>
        <p:spPr>
          <a:xfrm>
            <a:off x="-48807" y="-25400"/>
            <a:ext cx="24481614" cy="2275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633" y="3988501"/>
            <a:ext cx="17176750" cy="7007202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Rectangle 4"/>
          <p:cNvSpPr txBox="1"/>
          <p:nvPr/>
        </p:nvSpPr>
        <p:spPr>
          <a:xfrm>
            <a:off x="7043795" y="3934619"/>
            <a:ext cx="275331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2438336">
              <a:lnSpc>
                <a:spcPct val="90000"/>
              </a:lnSpc>
              <a:spcBef>
                <a:spcPts val="4400"/>
              </a:spcBef>
              <a:defRPr b="1">
                <a:solidFill>
                  <a:schemeClr val="accent1">
                    <a:lumOff val="-13575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/>
              <a:t>Benefit</a:t>
            </a:r>
            <a:r>
              <a:rPr lang="cs-CZ" dirty="0"/>
              <a:t>y</a:t>
            </a:r>
            <a:r>
              <a:rPr dirty="0"/>
              <a:t> </a:t>
            </a:r>
            <a:r>
              <a:rPr lang="cs-CZ" dirty="0"/>
              <a:t>pro</a:t>
            </a:r>
            <a:r>
              <a:rPr dirty="0"/>
              <a:t> </a:t>
            </a:r>
            <a:r>
              <a:rPr lang="cs-CZ" dirty="0"/>
              <a:t>firmy</a:t>
            </a:r>
            <a:endParaRPr dirty="0"/>
          </a:p>
        </p:txBody>
      </p:sp>
      <p:sp>
        <p:nvSpPr>
          <p:cNvPr id="377" name="Rectangle 2"/>
          <p:cNvSpPr txBox="1"/>
          <p:nvPr/>
        </p:nvSpPr>
        <p:spPr>
          <a:xfrm>
            <a:off x="938465" y="3369199"/>
            <a:ext cx="5036030" cy="576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2438336">
              <a:lnSpc>
                <a:spcPct val="90000"/>
              </a:lnSpc>
              <a:spcBef>
                <a:spcPts val="4400"/>
              </a:spcBef>
              <a:defRPr sz="4000" b="1">
                <a:solidFill>
                  <a:srgbClr val="6EC1A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Podporuje</a:t>
            </a:r>
            <a:r>
              <a:rPr dirty="0"/>
              <a:t>, </a:t>
            </a:r>
            <a:r>
              <a:rPr lang="cs-CZ" dirty="0"/>
              <a:t>a je vnímán jako podpora dobrých firem mezi</a:t>
            </a:r>
            <a:r>
              <a:rPr dirty="0"/>
              <a:t> SME.</a:t>
            </a:r>
          </a:p>
          <a:p>
            <a:pPr algn="l" defTabSz="2438336">
              <a:spcBef>
                <a:spcPts val="4400"/>
              </a:spcBef>
              <a:defRPr sz="2800">
                <a:solidFill>
                  <a:schemeClr val="accent1">
                    <a:lumOff val="-13575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cs-CZ" dirty="0"/>
              <a:t>Poprvé mohou malé a střední podniky snadno budovat důvěru tím, že zákazníkům, klientům, pronajímatelům a jejich dodavatelskému řetězci prokážou svůj status finančně zdravé společnosti pomocí bezpečného, živého odznaku </a:t>
            </a:r>
            <a:r>
              <a:rPr lang="cs-CZ" dirty="0" err="1"/>
              <a:t>CreditPassport</a:t>
            </a:r>
            <a:r>
              <a:rPr lang="cs-CZ" dirty="0"/>
              <a:t>®.</a:t>
            </a:r>
            <a:endParaRPr dirty="0"/>
          </a:p>
        </p:txBody>
      </p:sp>
      <p:grpSp>
        <p:nvGrpSpPr>
          <p:cNvPr id="381" name="Group"/>
          <p:cNvGrpSpPr/>
          <p:nvPr/>
        </p:nvGrpSpPr>
        <p:grpSpPr>
          <a:xfrm>
            <a:off x="529328" y="9289808"/>
            <a:ext cx="5854304" cy="3491793"/>
            <a:chOff x="0" y="0"/>
            <a:chExt cx="5854303" cy="3491791"/>
          </a:xfrm>
        </p:grpSpPr>
        <p:pic>
          <p:nvPicPr>
            <p:cNvPr id="37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586" y="324160"/>
              <a:ext cx="4251760" cy="27698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9" name="Group" descr="Group"/>
            <p:cNvPicPr>
              <a:picLocks noChangeAspect="1"/>
            </p:cNvPicPr>
            <p:nvPr/>
          </p:nvPicPr>
          <p:blipFill>
            <a:blip r:embed="rId5"/>
            <a:srcRect b="2924"/>
            <a:stretch>
              <a:fillRect/>
            </a:stretch>
          </p:blipFill>
          <p:spPr>
            <a:xfrm>
              <a:off x="0" y="0"/>
              <a:ext cx="5854304" cy="349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0" name="TextBox 59"/>
            <p:cNvSpPr txBox="1"/>
            <p:nvPr/>
          </p:nvSpPr>
          <p:spPr>
            <a:xfrm>
              <a:off x="3574751" y="619288"/>
              <a:ext cx="1216605" cy="319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7" tIns="91437" rIns="91437" bIns="91437" numCol="1" anchor="t">
              <a:spAutoFit/>
            </a:bodyPr>
            <a:lstStyle>
              <a:lvl1pPr algn="l" defTabSz="1828800">
                <a:defRPr sz="10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PARTNER LOGO</a:t>
              </a:r>
            </a:p>
          </p:txBody>
        </p:sp>
      </p:grpSp>
      <p:sp>
        <p:nvSpPr>
          <p:cNvPr id="382" name="Line"/>
          <p:cNvSpPr/>
          <p:nvPr/>
        </p:nvSpPr>
        <p:spPr>
          <a:xfrm>
            <a:off x="5949091" y="11068060"/>
            <a:ext cx="3572367" cy="80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4472C4"/>
            </a:solidFill>
            <a:miter/>
            <a:tailEnd type="triangle"/>
          </a:ln>
        </p:spPr>
        <p:txBody>
          <a:bodyPr lIns="91437" tIns="91437" rIns="91437" bIns="91437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3" name="Line"/>
          <p:cNvSpPr/>
          <p:nvPr/>
        </p:nvSpPr>
        <p:spPr>
          <a:xfrm>
            <a:off x="9498503" y="11072835"/>
            <a:ext cx="5528660" cy="80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4472C4"/>
            </a:solidFill>
            <a:miter/>
          </a:ln>
        </p:spPr>
        <p:txBody>
          <a:bodyPr lIns="91437" tIns="91437" rIns="91437" bIns="91437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84" name="Rectangle 4"/>
          <p:cNvSpPr txBox="1"/>
          <p:nvPr/>
        </p:nvSpPr>
        <p:spPr>
          <a:xfrm>
            <a:off x="7101844" y="11919222"/>
            <a:ext cx="603466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2438336">
              <a:lnSpc>
                <a:spcPct val="90000"/>
              </a:lnSpc>
              <a:spcBef>
                <a:spcPts val="4400"/>
              </a:spcBef>
              <a:defRPr sz="2000">
                <a:solidFill>
                  <a:schemeClr val="accent1">
                    <a:lumOff val="-13575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Verifi</a:t>
            </a:r>
            <a:r>
              <a:rPr lang="cs-CZ" dirty="0" err="1"/>
              <a:t>kační</a:t>
            </a:r>
            <a:r>
              <a:rPr lang="cs-CZ" dirty="0"/>
              <a:t> stránka může obsahovat </a:t>
            </a:r>
            <a:r>
              <a:rPr lang="cs-CZ" b="1" dirty="0"/>
              <a:t>logo partnera</a:t>
            </a:r>
            <a:endParaRPr b="1" dirty="0"/>
          </a:p>
        </p:txBody>
      </p:sp>
      <p:pic>
        <p:nvPicPr>
          <p:cNvPr id="38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61998" y="12626979"/>
            <a:ext cx="1700903" cy="7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The market environment  is changing like never before"/>
          <p:cNvSpPr txBox="1"/>
          <p:nvPr/>
        </p:nvSpPr>
        <p:spPr>
          <a:xfrm>
            <a:off x="947094" y="860524"/>
            <a:ext cx="7845214" cy="775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l" defTabSz="584200">
              <a:lnSpc>
                <a:spcPct val="90000"/>
              </a:lnSpc>
              <a:spcBef>
                <a:spcPts val="2400"/>
              </a:spcBef>
              <a:defRPr sz="5600" b="1">
                <a:solidFill>
                  <a:srgbClr val="15151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cs-CZ" dirty="0"/>
              <a:t>Odznak </a:t>
            </a:r>
            <a:r>
              <a:rPr lang="cs-CZ" dirty="0" err="1"/>
              <a:t>CreditPassport</a:t>
            </a:r>
            <a:r>
              <a:rPr lang="cs-CZ" dirty="0"/>
              <a:t>®</a:t>
            </a:r>
            <a:endParaRPr dirty="0"/>
          </a:p>
        </p:txBody>
      </p:sp>
      <p:sp>
        <p:nvSpPr>
          <p:cNvPr id="387" name="Crif Digital | Who we are"/>
          <p:cNvSpPr txBox="1"/>
          <p:nvPr/>
        </p:nvSpPr>
        <p:spPr>
          <a:xfrm>
            <a:off x="1199077" y="12926316"/>
            <a:ext cx="5385289" cy="3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6" tIns="71436" rIns="71436" bIns="71436" anchor="ctr">
            <a:spAutoFit/>
          </a:bodyPr>
          <a:lstStyle>
            <a:lvl1pPr algn="l" defTabSz="58420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Private &amp; Confidential - not to be shared with any 3rd party</a:t>
            </a:r>
          </a:p>
        </p:txBody>
      </p:sp>
      <p:pic>
        <p:nvPicPr>
          <p:cNvPr id="388" name="Picture 14" descr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7479" y="612804"/>
            <a:ext cx="2848770" cy="930408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Rectangle 4"/>
          <p:cNvSpPr txBox="1"/>
          <p:nvPr/>
        </p:nvSpPr>
        <p:spPr>
          <a:xfrm>
            <a:off x="7118219" y="12288550"/>
            <a:ext cx="1751216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2438336">
              <a:lnSpc>
                <a:spcPct val="90000"/>
              </a:lnSpc>
              <a:spcBef>
                <a:spcPts val="4400"/>
              </a:spcBef>
              <a:defRPr sz="2000">
                <a:solidFill>
                  <a:schemeClr val="accent1">
                    <a:lumOff val="-13575"/>
                  </a:schemeClr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lang="cs-CZ" dirty="0"/>
              <a:t>Pro použití dynamického webového odznaku </a:t>
            </a:r>
            <a:r>
              <a:rPr lang="cs-CZ" dirty="0" err="1"/>
              <a:t>Credit</a:t>
            </a:r>
            <a:r>
              <a:rPr lang="cs-CZ" dirty="0"/>
              <a:t> </a:t>
            </a:r>
            <a:r>
              <a:rPr lang="cs-CZ" dirty="0" err="1"/>
              <a:t>Passport</a:t>
            </a:r>
            <a:r>
              <a:rPr lang="cs-CZ" dirty="0"/>
              <a:t> je potřebná registrace</a:t>
            </a:r>
            <a:r>
              <a:rPr dirty="0"/>
              <a:t> a upgrade </a:t>
            </a:r>
            <a:r>
              <a:rPr lang="cs-CZ" dirty="0"/>
              <a:t>na</a:t>
            </a:r>
            <a:r>
              <a:rPr dirty="0"/>
              <a:t> PLUS pl</a:t>
            </a:r>
            <a:r>
              <a:rPr lang="cs-CZ" dirty="0"/>
              <a:t>á</a:t>
            </a:r>
            <a:r>
              <a:rPr dirty="0"/>
              <a:t>n</a:t>
            </a:r>
            <a:r>
              <a:rPr lang="cs-CZ" dirty="0"/>
              <a:t> prostřednictvím creditpassport.com</a:t>
            </a:r>
            <a:endParaRPr dirty="0"/>
          </a:p>
        </p:txBody>
      </p:sp>
      <p:sp>
        <p:nvSpPr>
          <p:cNvPr id="390" name="Rectangle 4"/>
          <p:cNvSpPr txBox="1"/>
          <p:nvPr/>
        </p:nvSpPr>
        <p:spPr>
          <a:xfrm>
            <a:off x="13434646" y="3103522"/>
            <a:ext cx="4865609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r" defTabSz="2438336">
              <a:lnSpc>
                <a:spcPct val="90000"/>
              </a:lnSpc>
              <a:spcBef>
                <a:spcPts val="4400"/>
              </a:spcBef>
              <a:defRPr sz="2000">
                <a:solidFill>
                  <a:schemeClr val="accent1">
                    <a:lumOff val="-13575"/>
                  </a:schemeClr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cs-CZ" dirty="0"/>
              <a:t>Na výběr možnost zobrazit konkrétní hodnotu SCORE nebo odznak </a:t>
            </a:r>
            <a:r>
              <a:rPr dirty="0"/>
              <a:t>‘</a:t>
            </a:r>
            <a:r>
              <a:rPr dirty="0" err="1"/>
              <a:t>CreditPassport</a:t>
            </a:r>
            <a:r>
              <a:rPr dirty="0"/>
              <a:t> </a:t>
            </a:r>
            <a:r>
              <a:rPr dirty="0" err="1"/>
              <a:t>Certifi</a:t>
            </a:r>
            <a:r>
              <a:rPr lang="cs-CZ" dirty="0"/>
              <a:t>kováno</a:t>
            </a:r>
            <a:r>
              <a:rPr dirty="0"/>
              <a:t>, </a:t>
            </a:r>
            <a:r>
              <a:rPr lang="cs-CZ" dirty="0"/>
              <a:t>finančně zdraví subjekt</a:t>
            </a:r>
            <a:r>
              <a:rPr dirty="0"/>
              <a:t>.’</a:t>
            </a:r>
          </a:p>
        </p:txBody>
      </p:sp>
      <p:pic>
        <p:nvPicPr>
          <p:cNvPr id="391" name="financial-health-badge-choice.png" descr="financial-health-badge-choice.png"/>
          <p:cNvPicPr>
            <a:picLocks noChangeAspect="1"/>
          </p:cNvPicPr>
          <p:nvPr/>
        </p:nvPicPr>
        <p:blipFill>
          <a:blip r:embed="rId8"/>
          <a:srcRect t="46029"/>
          <a:stretch>
            <a:fillRect/>
          </a:stretch>
        </p:blipFill>
        <p:spPr>
          <a:xfrm>
            <a:off x="18300255" y="3182211"/>
            <a:ext cx="4474143" cy="14741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9B0BBBE-2134-0A7C-496F-486F16F973D0}"/>
              </a:ext>
            </a:extLst>
          </p:cNvPr>
          <p:cNvSpPr/>
          <p:nvPr/>
        </p:nvSpPr>
        <p:spPr>
          <a:xfrm>
            <a:off x="6863361" y="8400121"/>
            <a:ext cx="5419402" cy="259558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7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Odlište se od konkurence a </a:t>
            </a:r>
            <a:r>
              <a:rPr kumimoji="0" lang="cs-CZ" sz="27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sdílejte se světem</a:t>
            </a:r>
            <a:r>
              <a:rPr kumimoji="0" lang="cs-CZ" sz="27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, že máte </a:t>
            </a:r>
            <a:r>
              <a:rPr kumimoji="0" lang="cs-CZ" sz="27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silný a stabilní</a:t>
            </a:r>
            <a:r>
              <a:rPr kumimoji="0" lang="cs-CZ" sz="27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business prostřednictvím bezpečného, živého odznaku </a:t>
            </a:r>
            <a:r>
              <a:rPr kumimoji="0" lang="cs-CZ" sz="2700" b="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CreditPassport</a:t>
            </a:r>
            <a:r>
              <a:rPr kumimoji="0" lang="cs-CZ" sz="27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na webu nebo sociálních mediích.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03508A5-46AC-5178-6F3B-C7B299EC9C8A}"/>
              </a:ext>
            </a:extLst>
          </p:cNvPr>
          <p:cNvSpPr/>
          <p:nvPr/>
        </p:nvSpPr>
        <p:spPr>
          <a:xfrm>
            <a:off x="12502171" y="8320402"/>
            <a:ext cx="5419402" cy="30110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Prezentujte svůj důvěryhodný kreditní profil dodavatelům, zákazníkům, věřitelům, nájemcům</a:t>
            </a:r>
            <a:r>
              <a:rPr kumimoji="0" lang="cs-CZ" sz="26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Stáhněte si svůj </a:t>
            </a:r>
            <a:r>
              <a:rPr lang="cs-CZ" sz="2600" dirty="0" err="1">
                <a:solidFill>
                  <a:schemeClr val="tx1">
                    <a:lumMod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Credit</a:t>
            </a: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</a:t>
            </a:r>
            <a:r>
              <a:rPr lang="cs-CZ" sz="2600" dirty="0" err="1">
                <a:solidFill>
                  <a:schemeClr val="tx1">
                    <a:lumMod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passport</a:t>
            </a:r>
            <a:r>
              <a:rPr lang="cs-CZ" sz="2600" dirty="0">
                <a:solidFill>
                  <a:schemeClr val="tx1">
                    <a:lumMod val="50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 Certifikát v tiskové podobě pro použití mimo online komunikaci.</a:t>
            </a:r>
            <a:endParaRPr kumimoji="0" lang="cs-CZ" sz="26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FFCBD881-B2B3-C489-9F26-D23369CCF3DC}"/>
              </a:ext>
            </a:extLst>
          </p:cNvPr>
          <p:cNvSpPr/>
          <p:nvPr/>
        </p:nvSpPr>
        <p:spPr>
          <a:xfrm>
            <a:off x="14979047" y="11066970"/>
            <a:ext cx="5528660" cy="801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ln w="25400">
            <a:solidFill>
              <a:srgbClr val="4472C4"/>
            </a:solidFill>
            <a:miter/>
          </a:ln>
        </p:spPr>
        <p:txBody>
          <a:bodyPr lIns="91437" tIns="91437" rIns="91437" bIns="91437"/>
          <a:lstStyle/>
          <a:p>
            <a: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75F0375-61C6-86C7-4F7F-89F4119E3629}"/>
              </a:ext>
            </a:extLst>
          </p:cNvPr>
          <p:cNvSpPr/>
          <p:nvPr/>
        </p:nvSpPr>
        <p:spPr>
          <a:xfrm>
            <a:off x="18032074" y="8362343"/>
            <a:ext cx="5419402" cy="250324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60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Vložení Odznaku funguje díky jednoduchému ‚</a:t>
            </a:r>
            <a:r>
              <a:rPr kumimoji="0" lang="cs-CZ" sz="260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embed</a:t>
            </a:r>
            <a:r>
              <a:rPr kumimoji="0" lang="cs-CZ" sz="260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kódu‘ – podobně jako když chcete např. na vaše stránky vložit </a:t>
            </a:r>
            <a:r>
              <a:rPr kumimoji="0" lang="cs-CZ" sz="2600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Youtube</a:t>
            </a:r>
            <a:r>
              <a:rPr kumimoji="0" lang="cs-CZ" sz="260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 video. </a:t>
            </a:r>
            <a:r>
              <a:rPr kumimoji="0" lang="cs-CZ" sz="2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Odznak je aktualizován online vč. případných změn vašeho </a:t>
            </a:r>
            <a:r>
              <a:rPr kumimoji="0" lang="cs-CZ" sz="2600" b="1" i="0" u="none" strike="noStrike" cap="none" spc="0" normalizeH="0" baseline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score</a:t>
            </a:r>
            <a:r>
              <a:rPr kumimoji="0" lang="cs-CZ" sz="26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.</a:t>
            </a:r>
            <a:endParaRPr kumimoji="0" lang="cs-CZ" sz="26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1297</Words>
  <Application>Microsoft Office PowerPoint</Application>
  <PresentationFormat>Vlastní</PresentationFormat>
  <Paragraphs>109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23" baseType="lpstr">
      <vt:lpstr>Arial</vt:lpstr>
      <vt:lpstr>Calibri</vt:lpstr>
      <vt:lpstr>Calibri Light</vt:lpstr>
      <vt:lpstr>Helvetica</vt:lpstr>
      <vt:lpstr>Helvetica Light</vt:lpstr>
      <vt:lpstr>Helvetica Neue</vt:lpstr>
      <vt:lpstr>Helvetica Neue Medium</vt:lpstr>
      <vt:lpstr>Raleway</vt:lpstr>
      <vt:lpstr>Roboto Regular</vt:lpstr>
      <vt:lpstr>Suisse Int'l</vt:lpstr>
      <vt:lpstr>Suisse Int'l Medium</vt:lpstr>
      <vt:lpstr>21_BasicWhite</vt:lpstr>
      <vt:lpstr>22_BasicWhite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Dvořák Ondřej</dc:creator>
  <cp:lastModifiedBy>Cenkl Premysl</cp:lastModifiedBy>
  <cp:revision>25</cp:revision>
  <cp:lastPrinted>2023-06-12T09:55:34Z</cp:lastPrinted>
  <dcterms:modified xsi:type="dcterms:W3CDTF">2023-06-21T06:31:17Z</dcterms:modified>
</cp:coreProperties>
</file>